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8"/>
  </p:notesMasterIdLst>
  <p:sldIdLst>
    <p:sldId id="257" r:id="rId3"/>
    <p:sldId id="272" r:id="rId4"/>
    <p:sldId id="276" r:id="rId5"/>
    <p:sldId id="286" r:id="rId6"/>
    <p:sldId id="260" r:id="rId7"/>
    <p:sldId id="287" r:id="rId8"/>
    <p:sldId id="278" r:id="rId9"/>
    <p:sldId id="288" r:id="rId10"/>
    <p:sldId id="289" r:id="rId11"/>
    <p:sldId id="277" r:id="rId12"/>
    <p:sldId id="290" r:id="rId13"/>
    <p:sldId id="284" r:id="rId14"/>
    <p:sldId id="336" r:id="rId15"/>
    <p:sldId id="337" r:id="rId16"/>
    <p:sldId id="333" r:id="rId17"/>
    <p:sldId id="338" r:id="rId18"/>
    <p:sldId id="339" r:id="rId19"/>
    <p:sldId id="301" r:id="rId20"/>
    <p:sldId id="334" r:id="rId21"/>
    <p:sldId id="266" r:id="rId22"/>
    <p:sldId id="307" r:id="rId23"/>
    <p:sldId id="267" r:id="rId24"/>
    <p:sldId id="300" r:id="rId25"/>
    <p:sldId id="348" r:id="rId26"/>
    <p:sldId id="349" r:id="rId27"/>
    <p:sldId id="268" r:id="rId28"/>
    <p:sldId id="308" r:id="rId29"/>
    <p:sldId id="280" r:id="rId30"/>
    <p:sldId id="282" r:id="rId31"/>
    <p:sldId id="281" r:id="rId32"/>
    <p:sldId id="344" r:id="rId33"/>
    <p:sldId id="345" r:id="rId34"/>
    <p:sldId id="346" r:id="rId35"/>
    <p:sldId id="347" r:id="rId36"/>
    <p:sldId id="35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2" autoAdjust="0"/>
    <p:restoredTop sz="67365" autoAdjust="0"/>
  </p:normalViewPr>
  <p:slideViewPr>
    <p:cSldViewPr>
      <p:cViewPr varScale="1">
        <p:scale>
          <a:sx n="62" d="100"/>
          <a:sy n="62" d="100"/>
        </p:scale>
        <p:origin x="486" y="66"/>
      </p:cViewPr>
      <p:guideLst>
        <p:guide orient="horz" pos="2160"/>
        <p:guide pos="2880"/>
      </p:guideLst>
    </p:cSldViewPr>
  </p:slideViewPr>
  <p:outlineViewPr>
    <p:cViewPr>
      <p:scale>
        <a:sx n="33" d="100"/>
        <a:sy n="33" d="100"/>
      </p:scale>
      <p:origin x="0" y="514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82F40B8-7CD1-4154-B465-6540DC40C2E4}" type="datetimeFigureOut">
              <a:rPr lang="en-US" smtClean="0"/>
              <a:pPr/>
              <a:t>6/10/2016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CC64674-8457-4EC2-B94A-CDF72A0AC5CC}" type="slidenum">
              <a:rPr lang="en-US" smtClean="0"/>
              <a:pPr/>
              <a:t>‹#›</a:t>
            </a:fld>
            <a:endParaRPr lang="en-US"/>
          </a:p>
        </p:txBody>
      </p:sp>
    </p:spTree>
    <p:extLst>
      <p:ext uri="{BB962C8B-B14F-4D97-AF65-F5344CB8AC3E}">
        <p14:creationId xmlns:p14="http://schemas.microsoft.com/office/powerpoint/2010/main" val="407986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This cover slide shows the four mission areas of the US DoD</a:t>
            </a:r>
          </a:p>
          <a:p>
            <a:r>
              <a:rPr lang="en-US" dirty="0" smtClean="0"/>
              <a:t>In</a:t>
            </a:r>
            <a:r>
              <a:rPr lang="en-US" baseline="0" dirty="0" smtClean="0"/>
              <a:t> the upper left, t</a:t>
            </a:r>
            <a:r>
              <a:rPr lang="en-US" dirty="0" smtClean="0"/>
              <a:t>he</a:t>
            </a:r>
            <a:r>
              <a:rPr lang="en-US" baseline="0" dirty="0" smtClean="0"/>
              <a:t> </a:t>
            </a:r>
            <a:r>
              <a:rPr lang="en-US" baseline="0" dirty="0" err="1" smtClean="0"/>
              <a:t>warfighting</a:t>
            </a:r>
            <a:r>
              <a:rPr lang="en-US" baseline="0" dirty="0" smtClean="0"/>
              <a:t> mission area is probably the most familiar to people</a:t>
            </a:r>
          </a:p>
          <a:p>
            <a:r>
              <a:rPr lang="en-US" baseline="0" dirty="0" smtClean="0"/>
              <a:t>To the right is the Information Mission Area for which the Chief Information Officer has responsibility.  Our big project now is the Joint Information Environment focused on core data centers, enterprise services,  and common and standardized nodes, security, </a:t>
            </a:r>
            <a:r>
              <a:rPr lang="en-US" baseline="0" dirty="0" err="1" smtClean="0"/>
              <a:t>IDaM</a:t>
            </a:r>
            <a:r>
              <a:rPr lang="en-US" baseline="0" dirty="0" smtClean="0"/>
              <a:t>, VOIP, teleconferencing, services, and so on.</a:t>
            </a:r>
          </a:p>
          <a:p>
            <a:r>
              <a:rPr lang="en-US" baseline="0" dirty="0" smtClean="0"/>
              <a:t>On the bottom left is the Intelligence mission area which, like the JIE, has a counterpart for the intelligence networks.</a:t>
            </a:r>
          </a:p>
          <a:p>
            <a:r>
              <a:rPr lang="en-US" baseline="0" dirty="0" smtClean="0"/>
              <a:t>Last but not least is the Business Mission Area focused on HR, Real Property, Acquisition, medical and health, finance.</a:t>
            </a:r>
          </a:p>
          <a:p>
            <a:r>
              <a:rPr lang="en-US" baseline="0" dirty="0" smtClean="0"/>
              <a:t>All of these have architectures to lay out new requirements and how all the pieces should work together and so it is very important that solutions that are developed are traceable to the architectures and, hence, the purpose of this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C64674-8457-4EC2-B94A-CDF72A0AC5CC}" type="slidenum">
              <a:rPr lang="en-US" smtClean="0"/>
              <a:pPr/>
              <a:t>1</a:t>
            </a:fld>
            <a:endParaRPr lang="en-US"/>
          </a:p>
        </p:txBody>
      </p:sp>
    </p:spTree>
    <p:extLst>
      <p:ext uri="{BB962C8B-B14F-4D97-AF65-F5344CB8AC3E}">
        <p14:creationId xmlns:p14="http://schemas.microsoft.com/office/powerpoint/2010/main" val="26289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a:noFill/>
          <a:ln/>
        </p:spPr>
        <p:txBody>
          <a:bodyPr/>
          <a:lstStyle/>
          <a:p>
            <a:r>
              <a:rPr lang="en-US" smtClean="0"/>
              <a:t>Flip over – not time to brief</a:t>
            </a:r>
          </a:p>
          <a:p>
            <a:endParaRPr lang="en-US" smtClean="0"/>
          </a:p>
        </p:txBody>
      </p:sp>
    </p:spTree>
    <p:extLst>
      <p:ext uri="{BB962C8B-B14F-4D97-AF65-F5344CB8AC3E}">
        <p14:creationId xmlns:p14="http://schemas.microsoft.com/office/powerpoint/2010/main" val="101527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Rot="1" noChangeAspect="1" noChangeArrowheads="1" noTextEdit="1"/>
          </p:cNvSpPr>
          <p:nvPr>
            <p:ph type="sldImg"/>
          </p:nvPr>
        </p:nvSpPr>
        <p:spPr>
          <a:xfrm>
            <a:off x="1257300" y="723900"/>
            <a:ext cx="4800600" cy="3600450"/>
          </a:xfrm>
          <a:ln/>
        </p:spPr>
      </p:sp>
      <p:sp>
        <p:nvSpPr>
          <p:cNvPr id="377858" name="Rectangle 3"/>
          <p:cNvSpPr>
            <a:spLocks noGrp="1" noChangeArrowheads="1"/>
          </p:cNvSpPr>
          <p:nvPr>
            <p:ph type="body" idx="1"/>
          </p:nvPr>
        </p:nvSpPr>
        <p:spPr>
          <a:xfrm>
            <a:off x="732183" y="4561313"/>
            <a:ext cx="5850835" cy="4317074"/>
          </a:xfrm>
          <a:noFill/>
          <a:ln/>
        </p:spPr>
        <p:txBody>
          <a:bodyPr lIns="93179" tIns="46587" rIns="93179" bIns="46587"/>
          <a:lstStyle/>
          <a:p>
            <a:r>
              <a:rPr lang="en-US" smtClean="0">
                <a:latin typeface="Palatino"/>
                <a:ea typeface="ヒラギノ角ゴ Pro W3"/>
              </a:rPr>
              <a:t>Successive refinement of the Architectural description.  For any phase, it is traceable to the prior (pedigree).  The prior phase becomes the rules that constrain the activities of the next performer – adherence to requirements baseline.</a:t>
            </a:r>
          </a:p>
          <a:p>
            <a:endParaRPr lang="en-US" smtClean="0">
              <a:latin typeface="Palatino"/>
              <a:ea typeface="ヒラギノ角ゴ Pro W3"/>
            </a:endParaRPr>
          </a:p>
          <a:p>
            <a:r>
              <a:rPr lang="en-US" smtClean="0">
                <a:latin typeface="Palatino"/>
                <a:ea typeface="ヒラギノ角ゴ Pro W3"/>
              </a:rPr>
              <a:t>They’re all aiming at the same future Thing, just describing it in different ways as you go along.</a:t>
            </a:r>
          </a:p>
          <a:p>
            <a:endParaRPr lang="en-US" smtClean="0">
              <a:latin typeface="Palatino"/>
              <a:ea typeface="ヒラギノ角ゴ Pro W3"/>
            </a:endParaRPr>
          </a:p>
          <a:p>
            <a:r>
              <a:rPr lang="en-US" i="1" smtClean="0">
                <a:latin typeface="Palatino"/>
                <a:ea typeface="ヒラギノ角ゴ Pro W3"/>
              </a:rPr>
              <a:t>Zachman’s vocabulary for reification: Identification</a:t>
            </a:r>
            <a:r>
              <a:rPr lang="en-US" smtClean="0">
                <a:latin typeface="Palatino"/>
                <a:ea typeface="ヒラギノ角ゴ Pro W3"/>
              </a:rPr>
              <a:t>-Row 1, </a:t>
            </a:r>
            <a:r>
              <a:rPr lang="en-US" i="1" smtClean="0">
                <a:latin typeface="Palatino"/>
                <a:ea typeface="ヒラギノ角ゴ Pro W3"/>
              </a:rPr>
              <a:t>Definition</a:t>
            </a:r>
            <a:r>
              <a:rPr lang="en-US" smtClean="0">
                <a:latin typeface="Palatino"/>
                <a:ea typeface="ヒラギノ角ゴ Pro W3"/>
              </a:rPr>
              <a:t>-Row 2, </a:t>
            </a:r>
            <a:r>
              <a:rPr lang="en-US" i="1" smtClean="0">
                <a:latin typeface="Palatino"/>
                <a:ea typeface="ヒラギノ角ゴ Pro W3"/>
              </a:rPr>
              <a:t>Representation</a:t>
            </a:r>
            <a:r>
              <a:rPr lang="en-US" smtClean="0">
                <a:latin typeface="Palatino"/>
                <a:ea typeface="ヒラギノ角ゴ Pro W3"/>
              </a:rPr>
              <a:t>- Row 3, </a:t>
            </a:r>
            <a:r>
              <a:rPr lang="en-US" i="1" smtClean="0">
                <a:latin typeface="Palatino"/>
                <a:ea typeface="ヒラギノ角ゴ Pro W3"/>
              </a:rPr>
              <a:t>Specification</a:t>
            </a:r>
            <a:r>
              <a:rPr lang="en-US" smtClean="0">
                <a:latin typeface="Palatino"/>
                <a:ea typeface="ヒラギノ角ゴ Pro W3"/>
              </a:rPr>
              <a:t>-Row 4, </a:t>
            </a:r>
            <a:r>
              <a:rPr lang="en-US" i="1" smtClean="0">
                <a:latin typeface="Palatino"/>
                <a:ea typeface="ヒラギノ角ゴ Pro W3"/>
              </a:rPr>
              <a:t>Configuration</a:t>
            </a:r>
            <a:r>
              <a:rPr lang="en-US" smtClean="0">
                <a:latin typeface="Palatino"/>
                <a:ea typeface="ヒラギノ角ゴ Pro W3"/>
              </a:rPr>
              <a:t>-Row 5 and </a:t>
            </a:r>
            <a:r>
              <a:rPr lang="en-US" i="1" smtClean="0">
                <a:latin typeface="Palatino"/>
                <a:ea typeface="ヒラギノ角ゴ Pro W3"/>
              </a:rPr>
              <a:t>Instantiation</a:t>
            </a:r>
            <a:r>
              <a:rPr lang="en-US" smtClean="0">
                <a:latin typeface="Palatino"/>
                <a:ea typeface="ヒラギノ角ゴ Pro W3"/>
              </a:rPr>
              <a:t>-Row 6</a:t>
            </a:r>
          </a:p>
        </p:txBody>
      </p:sp>
    </p:spTree>
    <p:extLst>
      <p:ext uri="{BB962C8B-B14F-4D97-AF65-F5344CB8AC3E}">
        <p14:creationId xmlns:p14="http://schemas.microsoft.com/office/powerpoint/2010/main" val="345678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4674-8457-4EC2-B94A-CDF72A0AC5CC}" type="slidenum">
              <a:rPr lang="en-US" smtClean="0"/>
              <a:pPr/>
              <a:t>9</a:t>
            </a:fld>
            <a:endParaRPr lang="en-US"/>
          </a:p>
        </p:txBody>
      </p:sp>
    </p:spTree>
    <p:extLst>
      <p:ext uri="{BB962C8B-B14F-4D97-AF65-F5344CB8AC3E}">
        <p14:creationId xmlns:p14="http://schemas.microsoft.com/office/powerpoint/2010/main" val="311392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1527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do # 1</a:t>
            </a:r>
            <a:endParaRPr lang="en-US" dirty="0"/>
          </a:p>
        </p:txBody>
      </p:sp>
      <p:sp>
        <p:nvSpPr>
          <p:cNvPr id="4" name="Slide Number Placeholder 3"/>
          <p:cNvSpPr>
            <a:spLocks noGrp="1"/>
          </p:cNvSpPr>
          <p:nvPr>
            <p:ph type="sldNum" sz="quarter" idx="10"/>
          </p:nvPr>
        </p:nvSpPr>
        <p:spPr/>
        <p:txBody>
          <a:bodyPr/>
          <a:lstStyle/>
          <a:p>
            <a:fld id="{DCC64674-8457-4EC2-B94A-CDF72A0AC5CC}" type="slidenum">
              <a:rPr lang="en-US" smtClean="0"/>
              <a:pPr/>
              <a:t>14</a:t>
            </a:fld>
            <a:endParaRPr lang="en-US"/>
          </a:p>
        </p:txBody>
      </p:sp>
    </p:spTree>
    <p:extLst>
      <p:ext uri="{BB962C8B-B14F-4D97-AF65-F5344CB8AC3E}">
        <p14:creationId xmlns:p14="http://schemas.microsoft.com/office/powerpoint/2010/main" val="394570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a:noFill/>
          <a:ln/>
        </p:spPr>
        <p:txBody>
          <a:bodyPr/>
          <a:lstStyle/>
          <a:p>
            <a:r>
              <a:rPr lang="en-US" dirty="0" smtClean="0"/>
              <a:t>Just note the notation and then flip over – not time to brief</a:t>
            </a:r>
          </a:p>
          <a:p>
            <a:endParaRPr lang="en-US" dirty="0" smtClean="0"/>
          </a:p>
        </p:txBody>
      </p:sp>
    </p:spTree>
    <p:extLst>
      <p:ext uri="{BB962C8B-B14F-4D97-AF65-F5344CB8AC3E}">
        <p14:creationId xmlns:p14="http://schemas.microsoft.com/office/powerpoint/2010/main" val="101527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Flip over</a:t>
            </a:r>
            <a:endParaRPr lang="en-US" dirty="0"/>
          </a:p>
        </p:txBody>
      </p:sp>
      <p:sp>
        <p:nvSpPr>
          <p:cNvPr id="4" name="Slide Number Placeholder 3"/>
          <p:cNvSpPr>
            <a:spLocks noGrp="1"/>
          </p:cNvSpPr>
          <p:nvPr>
            <p:ph type="sldNum" sz="quarter" idx="10"/>
          </p:nvPr>
        </p:nvSpPr>
        <p:spPr/>
        <p:txBody>
          <a:bodyPr/>
          <a:lstStyle/>
          <a:p>
            <a:fld id="{DCC64674-8457-4EC2-B94A-CDF72A0AC5CC}" type="slidenum">
              <a:rPr lang="en-US" smtClean="0"/>
              <a:pPr/>
              <a:t>17</a:t>
            </a:fld>
            <a:endParaRPr lang="en-US"/>
          </a:p>
        </p:txBody>
      </p:sp>
    </p:spTree>
    <p:extLst>
      <p:ext uri="{BB962C8B-B14F-4D97-AF65-F5344CB8AC3E}">
        <p14:creationId xmlns:p14="http://schemas.microsoft.com/office/powerpoint/2010/main" val="105776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Analogous to prior slide so flip over</a:t>
            </a:r>
            <a:endParaRPr lang="en-US" dirty="0"/>
          </a:p>
        </p:txBody>
      </p:sp>
      <p:sp>
        <p:nvSpPr>
          <p:cNvPr id="4" name="Slide Number Placeholder 3"/>
          <p:cNvSpPr>
            <a:spLocks noGrp="1"/>
          </p:cNvSpPr>
          <p:nvPr>
            <p:ph type="sldNum" sz="quarter" idx="10"/>
          </p:nvPr>
        </p:nvSpPr>
        <p:spPr/>
        <p:txBody>
          <a:bodyPr/>
          <a:lstStyle/>
          <a:p>
            <a:fld id="{DCC64674-8457-4EC2-B94A-CDF72A0AC5CC}" type="slidenum">
              <a:rPr lang="en-US" smtClean="0"/>
              <a:pPr/>
              <a:t>23</a:t>
            </a:fld>
            <a:endParaRPr lang="en-US"/>
          </a:p>
        </p:txBody>
      </p:sp>
    </p:spTree>
    <p:extLst>
      <p:ext uri="{BB962C8B-B14F-4D97-AF65-F5344CB8AC3E}">
        <p14:creationId xmlns:p14="http://schemas.microsoft.com/office/powerpoint/2010/main" val="8815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1258888" y="723900"/>
            <a:ext cx="4797425" cy="3598863"/>
          </a:xfrm>
          <a:ln/>
        </p:spPr>
      </p:sp>
      <p:sp>
        <p:nvSpPr>
          <p:cNvPr id="97282" name="Rectangle 3"/>
          <p:cNvSpPr>
            <a:spLocks noGrp="1" noChangeArrowheads="1"/>
          </p:cNvSpPr>
          <p:nvPr>
            <p:ph type="body" idx="1"/>
          </p:nvPr>
        </p:nvSpPr>
        <p:spPr>
          <a:xfrm>
            <a:off x="732183" y="4562965"/>
            <a:ext cx="5850835" cy="4315423"/>
          </a:xfrm>
          <a:noFill/>
          <a:ln/>
        </p:spPr>
        <p:txBody>
          <a:bodyPr/>
          <a:lstStyle/>
          <a:p>
            <a:pPr marL="228087" indent="-228087">
              <a:lnSpc>
                <a:spcPct val="80000"/>
              </a:lnSpc>
            </a:pPr>
            <a:r>
              <a:rPr lang="en-US" sz="800" b="1" dirty="0" smtClean="0">
                <a:latin typeface="Palatino"/>
                <a:ea typeface="ヒラギノ角ゴ Pro W3"/>
              </a:rPr>
              <a:t>Activity</a:t>
            </a:r>
            <a:r>
              <a:rPr lang="en-US" sz="800" dirty="0" smtClean="0">
                <a:latin typeface="Palatino"/>
                <a:ea typeface="ヒラギノ角ゴ Pro W3"/>
              </a:rPr>
              <a:t>: Work, not specific to a single organization, weapon system or individual that transforms inputs (Resources) into outputs (Resources) or changes their state.</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Resource:</a:t>
            </a:r>
            <a:r>
              <a:rPr lang="en-US" sz="800" dirty="0" smtClean="0">
                <a:latin typeface="Palatino"/>
                <a:ea typeface="ヒラギノ角ゴ Pro W3"/>
              </a:rPr>
              <a:t> Data, Information, Performers, Materiel, or Personnel Types that are produced or consumed.</a:t>
            </a:r>
            <a:endParaRPr lang="en-US" sz="800" b="1" dirty="0" smtClean="0">
              <a:latin typeface="Palatino"/>
              <a:ea typeface="ヒラギノ角ゴ Pro W3"/>
            </a:endParaRPr>
          </a:p>
          <a:p>
            <a:pPr marL="684262" lvl="1" indent="-228087">
              <a:lnSpc>
                <a:spcPct val="80000"/>
              </a:lnSpc>
            </a:pPr>
            <a:r>
              <a:rPr lang="en-US" sz="800" b="1" dirty="0" smtClean="0">
                <a:latin typeface="Palatino"/>
                <a:ea typeface="ヒラギノ角ゴ Pro W3"/>
              </a:rPr>
              <a:t>Materiel:</a:t>
            </a:r>
            <a:r>
              <a:rPr lang="en-US" sz="800" dirty="0" smtClean="0">
                <a:latin typeface="Palatino"/>
                <a:ea typeface="ヒラギノ角ゴ Pro W3"/>
              </a:rPr>
              <a:t> Equipment, apparatus or supplies that are of interest, without distinction as to its application for administrative or combat purposes.</a:t>
            </a:r>
            <a:endParaRPr lang="en-US" sz="800" b="1" dirty="0" smtClean="0">
              <a:latin typeface="Palatino"/>
              <a:ea typeface="ヒラギノ角ゴ Pro W3"/>
            </a:endParaRPr>
          </a:p>
          <a:p>
            <a:pPr marL="684262" lvl="1" indent="-228087">
              <a:lnSpc>
                <a:spcPct val="80000"/>
              </a:lnSpc>
            </a:pPr>
            <a:r>
              <a:rPr lang="en-US" sz="800" b="1" dirty="0" smtClean="0">
                <a:latin typeface="Palatino"/>
                <a:ea typeface="ヒラギノ角ゴ Pro W3"/>
              </a:rPr>
              <a:t>Information:</a:t>
            </a:r>
            <a:r>
              <a:rPr lang="en-US" sz="800" dirty="0" smtClean="0">
                <a:latin typeface="Palatino"/>
                <a:ea typeface="ヒラギノ角ゴ Pro W3"/>
              </a:rPr>
              <a:t> The state of a something of interest that is materialized -- in any medium or form -- and communicated or received.</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Data</a:t>
            </a:r>
            <a:r>
              <a:rPr lang="en-US" sz="800" dirty="0" smtClean="0">
                <a:latin typeface="Palatino"/>
                <a:ea typeface="ヒラギノ角ゴ Pro W3"/>
              </a:rPr>
              <a:t>: Representation of information in a formalized manner suitable for communication, interpretation, or processing by humans or by automatic means. Examples could be whole models, packages, entities, attributes, classes, domain values, enumeration values, records, tables, rows, columns, and fields.</a:t>
            </a:r>
            <a:endParaRPr lang="en-US" sz="800" b="1" dirty="0" smtClean="0">
              <a:latin typeface="Palatino"/>
              <a:ea typeface="ヒラギノ角ゴ Pro W3"/>
            </a:endParaRPr>
          </a:p>
          <a:p>
            <a:pPr marL="684262" lvl="1" indent="-228087">
              <a:lnSpc>
                <a:spcPct val="80000"/>
              </a:lnSpc>
            </a:pPr>
            <a:r>
              <a:rPr lang="en-US" sz="800" b="1" dirty="0" smtClean="0">
                <a:latin typeface="Palatino"/>
                <a:ea typeface="ヒラギノ角ゴ Pro W3"/>
              </a:rPr>
              <a:t>Performer</a:t>
            </a:r>
            <a:r>
              <a:rPr lang="en-US" sz="800" dirty="0" smtClean="0">
                <a:latin typeface="Palatino"/>
                <a:ea typeface="ヒラギノ角ゴ Pro W3"/>
              </a:rPr>
              <a:t>: Any entity - human, automated, or any aggregation of human and/or automated - that performs an activity and provides a capability.</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Organization</a:t>
            </a:r>
            <a:r>
              <a:rPr lang="en-US" sz="800" dirty="0" smtClean="0">
                <a:latin typeface="Palatino"/>
                <a:ea typeface="ヒラギノ角ゴ Pro W3"/>
              </a:rPr>
              <a:t>: A specific real-world assemblage of people and other resources organized for an on-going purpose.</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System:</a:t>
            </a:r>
            <a:r>
              <a:rPr lang="en-US" sz="800" dirty="0" smtClean="0">
                <a:latin typeface="Palatino"/>
                <a:ea typeface="ヒラギノ角ゴ Pro W3"/>
              </a:rPr>
              <a:t> A functionally, physically, and/or behaviorally related group of regularly interacting or interdependent elements.</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Person Role:</a:t>
            </a:r>
            <a:r>
              <a:rPr lang="en-US" sz="800" dirty="0" smtClean="0">
                <a:latin typeface="Palatino"/>
                <a:ea typeface="ヒラギノ角ゴ Pro W3"/>
              </a:rPr>
              <a:t> A category of persons defined by the role or roles they share that are relevant to an architecture.</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Service:</a:t>
            </a:r>
            <a:r>
              <a:rPr lang="en-US" sz="800" dirty="0" smtClean="0">
                <a:latin typeface="Palatino"/>
                <a:ea typeface="ヒラギノ角ゴ Pro W3"/>
              </a:rPr>
              <a:t> A mechanism to enable access to a set of one or more capabilities, where the access is provided using a prescribed interface and is exercised consistent with constraints and policies as specified by the service description. The mechanism is a Performer. The capabilities accessed are Resources -- Information, Data, Materiel, Performers, and Geo-political Extents.</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Capability</a:t>
            </a:r>
            <a:r>
              <a:rPr lang="en-US" sz="800" dirty="0" smtClean="0">
                <a:latin typeface="Palatino"/>
                <a:ea typeface="ヒラギノ角ゴ Pro W3"/>
              </a:rPr>
              <a:t>: The ability to achieve a Desired Effect under specified (performance) standards and conditions through combinations of ways and means (activities and resources) to perform a set of activities.</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Condition</a:t>
            </a:r>
            <a:r>
              <a:rPr lang="en-US" sz="800" dirty="0" smtClean="0">
                <a:latin typeface="Palatino"/>
                <a:ea typeface="ヒラギノ角ゴ Pro W3"/>
              </a:rPr>
              <a:t>: The state of an environment or situation in which a Performer performs.</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Desired Effect:</a:t>
            </a:r>
            <a:r>
              <a:rPr lang="en-US" sz="800" dirty="0" smtClean="0">
                <a:latin typeface="Palatino"/>
                <a:ea typeface="ヒラギノ角ゴ Pro W3"/>
              </a:rPr>
              <a:t> A desired state of a Resource.</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Measure:</a:t>
            </a:r>
            <a:r>
              <a:rPr lang="en-US" sz="800" dirty="0" smtClean="0">
                <a:latin typeface="Palatino"/>
                <a:ea typeface="ヒラギノ角ゴ Pro W3"/>
              </a:rPr>
              <a:t> The magnitude of some attribute of an individual.</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Location</a:t>
            </a:r>
            <a:r>
              <a:rPr lang="en-US" sz="800" dirty="0" smtClean="0">
                <a:latin typeface="Palatino"/>
                <a:ea typeface="ヒラギノ角ゴ Pro W3"/>
              </a:rPr>
              <a:t>: A point or extent in space that may be referred to physically or logically.</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Guidance:</a:t>
            </a:r>
            <a:r>
              <a:rPr lang="en-US" sz="800" dirty="0" smtClean="0">
                <a:latin typeface="Palatino"/>
                <a:ea typeface="ヒラギノ角ゴ Pro W3"/>
              </a:rPr>
              <a:t> An authoritative statement intended to lead or steer the execution of actions.</a:t>
            </a:r>
            <a:endParaRPr lang="en-US" sz="800" b="1" dirty="0" smtClean="0">
              <a:latin typeface="Palatino"/>
              <a:ea typeface="ヒラギノ角ゴ Pro W3"/>
            </a:endParaRPr>
          </a:p>
          <a:p>
            <a:pPr marL="684262" lvl="1" indent="-228087">
              <a:lnSpc>
                <a:spcPct val="80000"/>
              </a:lnSpc>
            </a:pPr>
            <a:r>
              <a:rPr lang="en-US" sz="800" b="1" dirty="0" smtClean="0">
                <a:latin typeface="Palatino"/>
                <a:ea typeface="ヒラギノ角ゴ Pro W3"/>
              </a:rPr>
              <a:t>Rule:</a:t>
            </a:r>
            <a:r>
              <a:rPr lang="en-US" sz="800" dirty="0" smtClean="0">
                <a:latin typeface="Palatino"/>
                <a:ea typeface="ヒラギノ角ゴ Pro W3"/>
              </a:rPr>
              <a:t> A principle or condition that governs behavior; a prescribed guide for conduct or action.</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Agreement</a:t>
            </a:r>
            <a:r>
              <a:rPr lang="en-US" sz="800" dirty="0" smtClean="0">
                <a:latin typeface="Palatino"/>
                <a:ea typeface="ヒラギノ角ゴ Pro W3"/>
              </a:rPr>
              <a:t>: A consent among parties regarding the terms and conditions of activities that said parties participate in.</a:t>
            </a:r>
            <a:endParaRPr lang="en-US" sz="800" b="1" dirty="0" smtClean="0">
              <a:latin typeface="Palatino"/>
              <a:ea typeface="ヒラギノ角ゴ Pro W3"/>
            </a:endParaRPr>
          </a:p>
          <a:p>
            <a:pPr marL="1142090" lvl="2" indent="-228087">
              <a:lnSpc>
                <a:spcPct val="80000"/>
              </a:lnSpc>
            </a:pPr>
            <a:r>
              <a:rPr lang="en-US" sz="800" b="1" dirty="0" smtClean="0">
                <a:latin typeface="Palatino"/>
                <a:ea typeface="ヒラギノ角ゴ Pro W3"/>
              </a:rPr>
              <a:t>Standard</a:t>
            </a:r>
            <a:r>
              <a:rPr lang="en-US" sz="800" dirty="0" smtClean="0">
                <a:latin typeface="Palatino"/>
                <a:ea typeface="ヒラギノ角ゴ Pro W3"/>
              </a:rPr>
              <a:t>: A formal agreement documenting generally accepted specifications or criteria for products, processes, procedures, policies, systems, and/or personnel.</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Project</a:t>
            </a:r>
            <a:r>
              <a:rPr lang="en-US" sz="800" dirty="0" smtClean="0">
                <a:latin typeface="Palatino"/>
                <a:ea typeface="ヒラギノ角ゴ Pro W3"/>
              </a:rPr>
              <a:t>: A temporary endeavor undertaken to create Resources or Desired Effects.</a:t>
            </a:r>
            <a:endParaRPr lang="en-US" sz="800" b="1" dirty="0" smtClean="0">
              <a:latin typeface="Palatino"/>
              <a:ea typeface="ヒラギノ角ゴ Pro W3"/>
            </a:endParaRPr>
          </a:p>
          <a:p>
            <a:pPr marL="228087" indent="-228087">
              <a:lnSpc>
                <a:spcPct val="80000"/>
              </a:lnSpc>
            </a:pPr>
            <a:r>
              <a:rPr lang="en-US" sz="800" b="1" dirty="0" smtClean="0">
                <a:latin typeface="Palatino"/>
                <a:ea typeface="ヒラギノ角ゴ Pro W3"/>
              </a:rPr>
              <a:t>Geopolitical Extent	</a:t>
            </a:r>
            <a:r>
              <a:rPr lang="en-US" sz="800" dirty="0" smtClean="0">
                <a:latin typeface="Palatino"/>
                <a:ea typeface="ヒラギノ角ゴ Pro W3"/>
              </a:rPr>
              <a:t>A geospatial extent whose boundaries are by declaration or agreement by political parties.</a:t>
            </a:r>
          </a:p>
        </p:txBody>
      </p:sp>
    </p:spTree>
    <p:extLst>
      <p:ext uri="{BB962C8B-B14F-4D97-AF65-F5344CB8AC3E}">
        <p14:creationId xmlns:p14="http://schemas.microsoft.com/office/powerpoint/2010/main" val="68054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smtClean="0">
                <a:solidFill>
                  <a:srgbClr val="000000"/>
                </a:solidFill>
              </a:rPr>
              <a:t>Integrated EA 2014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629400"/>
            <a:ext cx="2133600" cy="228600"/>
          </a:xfrm>
          <a:prstGeom prst="rect">
            <a:avLst/>
          </a:prstGeom>
        </p:spPr>
        <p:txBody>
          <a:bodyPr/>
          <a:lstStyle/>
          <a:p>
            <a:fld id="{188C4B7C-3B89-4C1F-8C16-4EFD2AA04178}"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629400"/>
            <a:ext cx="2133600" cy="228600"/>
          </a:xfrm>
          <a:prstGeom prst="rect">
            <a:avLst/>
          </a:prstGeom>
        </p:spPr>
        <p:txBody>
          <a:bodyPr/>
          <a:lstStyle/>
          <a:p>
            <a:fld id="{188C4B7C-3B89-4C1F-8C16-4EFD2AA04178}"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83E749B-4A1B-473E-A7A3-A1CB3457BF92}" type="datetime1">
              <a:rPr lang="en-US"/>
              <a:pPr>
                <a:defRPr/>
              </a:pPr>
              <a:t>6/10/2016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AFB4A710-FF12-42F0-BBC6-3F2C9A55CA4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Rectangle 3"/>
          <p:cNvSpPr/>
          <p:nvPr userDrawn="1"/>
        </p:nvSpPr>
        <p:spPr>
          <a:xfrm>
            <a:off x="0" y="0"/>
            <a:ext cx="9144000" cy="1500188"/>
          </a:xfrm>
          <a:prstGeom prst="rect">
            <a:avLst/>
          </a:prstGeom>
          <a:gradFill flip="none" rotWithShape="1">
            <a:gsLst>
              <a:gs pos="0">
                <a:schemeClr val="accent1">
                  <a:lumMod val="75000"/>
                </a:schemeClr>
              </a:gs>
              <a:gs pos="70000">
                <a:schemeClr val="accent1">
                  <a:lumMod val="60000"/>
                  <a:lumOff val="4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72" tIns="45686" rIns="91372" bIns="45686" anchor="ctr"/>
          <a:lstStyle/>
          <a:p>
            <a:pPr algn="ctr" defTabSz="913713" fontAlgn="auto">
              <a:spcBef>
                <a:spcPts val="0"/>
              </a:spcBef>
              <a:spcAft>
                <a:spcPts val="0"/>
              </a:spcAft>
              <a:defRPr/>
            </a:pPr>
            <a:endParaRPr lang="en-US" sz="1800" dirty="0">
              <a:solidFill>
                <a:prstClr val="white"/>
              </a:solidFill>
              <a:sym typeface="Palatino" charset="0"/>
            </a:endParaRPr>
          </a:p>
        </p:txBody>
      </p:sp>
      <p:pic>
        <p:nvPicPr>
          <p:cNvPr id="4" name="Picture 7" descr="600px-United_States_Department_of_Defense_Seal_svg.png"/>
          <p:cNvPicPr>
            <a:picLocks noChangeAspect="1"/>
          </p:cNvPicPr>
          <p:nvPr/>
        </p:nvPicPr>
        <p:blipFill>
          <a:blip r:embed="rId2" cstate="print"/>
          <a:srcRect/>
          <a:stretch>
            <a:fillRect/>
          </a:stretch>
        </p:blipFill>
        <p:spPr bwMode="auto">
          <a:xfrm>
            <a:off x="119441" y="89297"/>
            <a:ext cx="866321" cy="824508"/>
          </a:xfrm>
          <a:prstGeom prst="rect">
            <a:avLst/>
          </a:prstGeom>
          <a:noFill/>
          <a:ln w="9525">
            <a:noFill/>
            <a:miter lim="800000"/>
            <a:headEnd/>
            <a:tailEnd/>
          </a:ln>
        </p:spPr>
      </p:pic>
      <p:sp>
        <p:nvSpPr>
          <p:cNvPr id="5" name="Footer Placeholder 12"/>
          <p:cNvSpPr txBox="1">
            <a:spLocks/>
          </p:cNvSpPr>
          <p:nvPr userDrawn="1"/>
        </p:nvSpPr>
        <p:spPr>
          <a:xfrm>
            <a:off x="2830285" y="0"/>
            <a:ext cx="2896810" cy="125016"/>
          </a:xfrm>
          <a:prstGeom prst="rect">
            <a:avLst/>
          </a:prstGeom>
        </p:spPr>
        <p:txBody>
          <a:bodyPr lIns="91372" tIns="45686" rIns="91372" bIns="45686" anchor="ctr"/>
          <a:lstStyle>
            <a:defPPr>
              <a:defRPr lang="en-US"/>
            </a:defPPr>
            <a:lvl1pPr algn="ctr" rtl="0" fontAlgn="base">
              <a:spcBef>
                <a:spcPct val="0"/>
              </a:spcBef>
              <a:spcAft>
                <a:spcPct val="0"/>
              </a:spcAft>
              <a:defRPr sz="1300" kern="1200" dirty="0">
                <a:solidFill>
                  <a:srgbClr val="898989"/>
                </a:solidFill>
                <a:latin typeface="Calibri" pitchFamily="34" charset="0"/>
                <a:ea typeface="ヒラギノ明朝 ProN W3"/>
                <a:cs typeface="ヒラギノ明朝 ProN W3"/>
                <a:sym typeface="Palatino"/>
              </a:defRPr>
            </a:lvl1pPr>
            <a:lvl2pPr marL="338138" indent="115888" algn="l" rtl="0" fontAlgn="base">
              <a:spcBef>
                <a:spcPct val="0"/>
              </a:spcBef>
              <a:spcAft>
                <a:spcPct val="0"/>
              </a:spcAft>
              <a:defRPr sz="2200" kern="1200">
                <a:solidFill>
                  <a:srgbClr val="263750"/>
                </a:solidFill>
                <a:latin typeface="Palatino"/>
                <a:ea typeface="ヒラギノ明朝 ProN W3"/>
                <a:cs typeface="ヒラギノ明朝 ProN W3"/>
                <a:sym typeface="Palatino"/>
              </a:defRPr>
            </a:lvl2pPr>
            <a:lvl3pPr marL="677863" indent="233363" algn="l" rtl="0" fontAlgn="base">
              <a:spcBef>
                <a:spcPct val="0"/>
              </a:spcBef>
              <a:spcAft>
                <a:spcPct val="0"/>
              </a:spcAft>
              <a:defRPr sz="2200" kern="1200">
                <a:solidFill>
                  <a:srgbClr val="263750"/>
                </a:solidFill>
                <a:latin typeface="Palatino"/>
                <a:ea typeface="ヒラギノ明朝 ProN W3"/>
                <a:cs typeface="ヒラギノ明朝 ProN W3"/>
                <a:sym typeface="Palatino"/>
              </a:defRPr>
            </a:lvl3pPr>
            <a:lvl4pPr marL="1017588" indent="350838" algn="l" rtl="0" fontAlgn="base">
              <a:spcBef>
                <a:spcPct val="0"/>
              </a:spcBef>
              <a:spcAft>
                <a:spcPct val="0"/>
              </a:spcAft>
              <a:defRPr sz="2200" kern="1200">
                <a:solidFill>
                  <a:srgbClr val="263750"/>
                </a:solidFill>
                <a:latin typeface="Palatino"/>
                <a:ea typeface="ヒラギノ明朝 ProN W3"/>
                <a:cs typeface="ヒラギノ明朝 ProN W3"/>
                <a:sym typeface="Palatino"/>
              </a:defRPr>
            </a:lvl4pPr>
            <a:lvl5pPr marL="1357313" indent="468313" algn="l" rtl="0" fontAlgn="base">
              <a:spcBef>
                <a:spcPct val="0"/>
              </a:spcBef>
              <a:spcAft>
                <a:spcPct val="0"/>
              </a:spcAft>
              <a:defRPr sz="2200" kern="1200">
                <a:solidFill>
                  <a:srgbClr val="263750"/>
                </a:solidFill>
                <a:latin typeface="Palatino"/>
                <a:ea typeface="ヒラギノ明朝 ProN W3"/>
                <a:cs typeface="ヒラギノ明朝 ProN W3"/>
                <a:sym typeface="Palatino"/>
              </a:defRPr>
            </a:lvl5pPr>
            <a:lvl6pPr marL="2286000" algn="l" defTabSz="914400" rtl="0" eaLnBrk="1" latinLnBrk="0" hangingPunct="1">
              <a:defRPr sz="2200" kern="1200">
                <a:solidFill>
                  <a:srgbClr val="263750"/>
                </a:solidFill>
                <a:latin typeface="Palatino"/>
                <a:ea typeface="ヒラギノ明朝 ProN W3"/>
                <a:cs typeface="ヒラギノ明朝 ProN W3"/>
                <a:sym typeface="Palatino"/>
              </a:defRPr>
            </a:lvl6pPr>
            <a:lvl7pPr marL="2743200" algn="l" defTabSz="914400" rtl="0" eaLnBrk="1" latinLnBrk="0" hangingPunct="1">
              <a:defRPr sz="2200" kern="1200">
                <a:solidFill>
                  <a:srgbClr val="263750"/>
                </a:solidFill>
                <a:latin typeface="Palatino"/>
                <a:ea typeface="ヒラギノ明朝 ProN W3"/>
                <a:cs typeface="ヒラギノ明朝 ProN W3"/>
                <a:sym typeface="Palatino"/>
              </a:defRPr>
            </a:lvl7pPr>
            <a:lvl8pPr marL="3200400" algn="l" defTabSz="914400" rtl="0" eaLnBrk="1" latinLnBrk="0" hangingPunct="1">
              <a:defRPr sz="2200" kern="1200">
                <a:solidFill>
                  <a:srgbClr val="263750"/>
                </a:solidFill>
                <a:latin typeface="Palatino"/>
                <a:ea typeface="ヒラギノ明朝 ProN W3"/>
                <a:cs typeface="ヒラギノ明朝 ProN W3"/>
                <a:sym typeface="Palatino"/>
              </a:defRPr>
            </a:lvl8pPr>
            <a:lvl9pPr marL="3657600" algn="l" defTabSz="914400" rtl="0" eaLnBrk="1" latinLnBrk="0" hangingPunct="1">
              <a:defRPr sz="2200" kern="1200">
                <a:solidFill>
                  <a:srgbClr val="263750"/>
                </a:solidFill>
                <a:latin typeface="Palatino"/>
                <a:ea typeface="ヒラギノ明朝 ProN W3"/>
                <a:cs typeface="ヒラギノ明朝 ProN W3"/>
                <a:sym typeface="Palatino"/>
              </a:defRPr>
            </a:lvl9pPr>
          </a:lstStyle>
          <a:p>
            <a:pPr>
              <a:defRPr/>
            </a:pPr>
            <a:r>
              <a:rPr lang="en-US" smtClean="0">
                <a:solidFill>
                  <a:schemeClr val="bg1"/>
                </a:solidFill>
              </a:rPr>
              <a:t>UNCLASSIFIED / FOUO / DRAFT</a:t>
            </a:r>
            <a:endParaRPr lang="en-US">
              <a:solidFill>
                <a:schemeClr val="bg1"/>
              </a:solidFill>
            </a:endParaRPr>
          </a:p>
        </p:txBody>
      </p:sp>
      <p:sp>
        <p:nvSpPr>
          <p:cNvPr id="2" name="Title 1"/>
          <p:cNvSpPr>
            <a:spLocks noGrp="1"/>
          </p:cNvSpPr>
          <p:nvPr>
            <p:ph type="title"/>
          </p:nvPr>
        </p:nvSpPr>
        <p:spPr>
          <a:xfrm>
            <a:off x="1088572" y="142875"/>
            <a:ext cx="7039429" cy="1143000"/>
          </a:xfrm>
        </p:spPr>
        <p:txBody>
          <a:bodyPr lIns="0" tIns="0" rIns="0" bIns="0">
            <a:normAutofit/>
          </a:bodyPr>
          <a:lstStyle>
            <a:lvl1pPr algn="ctr">
              <a:tabLst>
                <a:tab pos="1783920" algn="l"/>
              </a:tabLst>
              <a:defRPr sz="3200">
                <a:solidFill>
                  <a:schemeClr val="bg1"/>
                </a:solidFill>
              </a:defRPr>
            </a:lvl1pPr>
          </a:lstStyle>
          <a:p>
            <a:r>
              <a:rPr lang="en-US" dirty="0" smtClean="0"/>
              <a:t>Click to edit Master title style</a:t>
            </a:r>
            <a:endParaRPr lang="en-US" dirty="0"/>
          </a:p>
        </p:txBody>
      </p:sp>
      <p:sp>
        <p:nvSpPr>
          <p:cNvPr id="6" name="Footer Placeholder 12"/>
          <p:cNvSpPr>
            <a:spLocks noGrp="1"/>
          </p:cNvSpPr>
          <p:nvPr>
            <p:ph type="ftr" sz="quarter" idx="10"/>
          </p:nvPr>
        </p:nvSpPr>
        <p:spPr>
          <a:xfrm>
            <a:off x="3123595" y="6572250"/>
            <a:ext cx="2896810" cy="285750"/>
          </a:xfrm>
          <a:prstGeom prst="rect">
            <a:avLst/>
          </a:prstGeom>
        </p:spPr>
        <p:txBody>
          <a:bodyPr vert="horz" wrap="square" lIns="91372" tIns="45686" rIns="91372" bIns="45686" numCol="1" anchor="ctr" anchorCtr="0" compatLnSpc="1">
            <a:prstTxWarp prst="textNoShape">
              <a:avLst/>
            </a:prstTxWarp>
          </a:bodyPr>
          <a:lstStyle>
            <a:lvl1pPr algn="ctr">
              <a:defRPr sz="1200" dirty="0" smtClean="0">
                <a:solidFill>
                  <a:srgbClr val="898989"/>
                </a:solidFill>
                <a:latin typeface="Calibri" pitchFamily="34" charset="0"/>
              </a:defRPr>
            </a:lvl1pPr>
          </a:lstStyle>
          <a:p>
            <a:pPr>
              <a:defRPr/>
            </a:pPr>
            <a:r>
              <a:rPr lang="en-US"/>
              <a:t>UNCLASSIFIED / FOUO / DRAFT</a:t>
            </a:r>
          </a:p>
        </p:txBody>
      </p:sp>
      <p:sp>
        <p:nvSpPr>
          <p:cNvPr id="7" name="Date Placeholder 3"/>
          <p:cNvSpPr>
            <a:spLocks noGrp="1"/>
          </p:cNvSpPr>
          <p:nvPr>
            <p:ph type="dt" sz="half" idx="11"/>
          </p:nvPr>
        </p:nvSpPr>
        <p:spPr>
          <a:xfrm>
            <a:off x="0" y="6572250"/>
            <a:ext cx="2134810" cy="285750"/>
          </a:xfrm>
          <a:prstGeom prst="rect">
            <a:avLst/>
          </a:prstGeom>
        </p:spPr>
        <p:txBody>
          <a:bodyPr vert="horz" wrap="square" lIns="91372" tIns="45686" rIns="91372" bIns="45686" numCol="1" anchor="ctr" anchorCtr="0" compatLnSpc="1">
            <a:prstTxWarp prst="textNoShape">
              <a:avLst/>
            </a:prstTxWarp>
          </a:bodyPr>
          <a:lstStyle>
            <a:lvl1pPr>
              <a:defRPr sz="1100" smtClean="0">
                <a:solidFill>
                  <a:srgbClr val="898989"/>
                </a:solidFill>
                <a:latin typeface="Calibri" pitchFamily="34" charset="0"/>
              </a:defRPr>
            </a:lvl1pPr>
          </a:lstStyle>
          <a:p>
            <a:pPr>
              <a:defRPr/>
            </a:pPr>
            <a:r>
              <a:rPr lang="en-US" smtClean="0"/>
              <a:t>May 2013</a:t>
            </a:r>
            <a:endParaRPr lang="en-US"/>
          </a:p>
        </p:txBody>
      </p:sp>
      <p:sp>
        <p:nvSpPr>
          <p:cNvPr id="8" name="Slide Number Placeholder 5"/>
          <p:cNvSpPr>
            <a:spLocks noGrp="1"/>
          </p:cNvSpPr>
          <p:nvPr>
            <p:ph type="sldNum" sz="quarter" idx="12"/>
          </p:nvPr>
        </p:nvSpPr>
        <p:spPr>
          <a:xfrm>
            <a:off x="7009190" y="6572250"/>
            <a:ext cx="2134810" cy="285750"/>
          </a:xfrm>
          <a:prstGeom prst="rect">
            <a:avLst/>
          </a:prstGeom>
        </p:spPr>
        <p:txBody>
          <a:bodyPr vert="horz" wrap="square" lIns="91372" tIns="45686" rIns="91372" bIns="45686" numCol="1" anchor="ctr" anchorCtr="0" compatLnSpc="1">
            <a:prstTxWarp prst="textNoShape">
              <a:avLst/>
            </a:prstTxWarp>
          </a:bodyPr>
          <a:lstStyle>
            <a:lvl1pPr algn="r">
              <a:defRPr sz="1100">
                <a:solidFill>
                  <a:srgbClr val="898989"/>
                </a:solidFill>
                <a:latin typeface="Calibri" pitchFamily="34" charset="0"/>
                <a:ea typeface="ヒラギノ明朝 ProN W3" charset="0"/>
                <a:cs typeface="ヒラギノ明朝 ProN W3" charset="0"/>
                <a:sym typeface="Palatino" charset="0"/>
              </a:defRPr>
            </a:lvl1pPr>
          </a:lstStyle>
          <a:p>
            <a:pPr>
              <a:defRPr/>
            </a:pPr>
            <a:fld id="{A7CCE48A-E618-406E-8955-678A1896032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idx="1"/>
          </p:nvPr>
        </p:nvSpPr>
        <p:spPr>
          <a:xfrm>
            <a:off x="304800" y="1219200"/>
            <a:ext cx="8686800" cy="5410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4FF13E-8EA2-44D3-B4D9-3CA138602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324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62075"/>
          </a:xfrm>
        </p:spPr>
        <p:txBody>
          <a:bodyPr anchor="t"/>
          <a:lstStyle>
            <a:lvl1pPr algn="l">
              <a:defRPr sz="44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4114800"/>
            <a:ext cx="70866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smtClean="0">
                <a:solidFill>
                  <a:srgbClr val="000000"/>
                </a:solidFill>
              </a:rPr>
              <a:t>Integrated EA 2014</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dirty="0" smtClean="0">
                <a:solidFill>
                  <a:srgbClr val="000000"/>
                </a:solidFill>
              </a:rPr>
              <a:t>Integrated EA 2014</a:t>
            </a:r>
            <a:endParaRPr lang="en-US" dirty="0">
              <a:solidFill>
                <a:srgbClr val="000000"/>
              </a:solidFill>
            </a:endParaRPr>
          </a:p>
        </p:txBody>
      </p:sp>
      <p:sp>
        <p:nvSpPr>
          <p:cNvPr id="9" name="Slide Number Placeholder 8"/>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dirty="0" smtClean="0">
                <a:solidFill>
                  <a:srgbClr val="000000"/>
                </a:solidFill>
              </a:rPr>
              <a:t>Integrated EA 2014</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idx="1"/>
          </p:nvPr>
        </p:nvSpPr>
        <p:spPr>
          <a:xfrm>
            <a:off x="304800" y="1219200"/>
            <a:ext cx="8686800" cy="5410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0" y="6629400"/>
            <a:ext cx="2133600" cy="2286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4FF13E-8EA2-44D3-B4D9-3CA138602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629400"/>
            <a:ext cx="2133600" cy="228600"/>
          </a:xfrm>
          <a:prstGeom prst="rect">
            <a:avLst/>
          </a:prstGeom>
        </p:spPr>
        <p:txBody>
          <a:bodyPr/>
          <a:lstStyle/>
          <a:p>
            <a:fld id="{188C4B7C-3B89-4C1F-8C16-4EFD2AA04178}"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629400"/>
            <a:ext cx="2133600" cy="228600"/>
          </a:xfrm>
          <a:prstGeom prst="rect">
            <a:avLst/>
          </a:prstGeom>
        </p:spPr>
        <p:txBody>
          <a:bodyPr/>
          <a:lstStyle/>
          <a:p>
            <a:fld id="{188C4B7C-3B89-4C1F-8C16-4EFD2AA04178}" type="datetimeFigureOut">
              <a:rPr lang="en-US" smtClean="0"/>
              <a:pPr/>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629400"/>
            <a:ext cx="2133600" cy="228600"/>
          </a:xfrm>
          <a:prstGeom prst="rect">
            <a:avLst/>
          </a:prstGeom>
        </p:spPr>
        <p:txBody>
          <a:bodyPr/>
          <a:lstStyle/>
          <a:p>
            <a:fld id="{188C4B7C-3B89-4C1F-8C16-4EFD2AA04178}"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CFD0E-EA8E-4E0A-BFB5-8B222183EA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1143000"/>
          </a:xfrm>
          <a:prstGeom prst="rect">
            <a:avLst/>
          </a:prstGeom>
          <a:gradFill rotWithShape="1">
            <a:gsLst>
              <a:gs pos="0">
                <a:srgbClr val="18185E"/>
              </a:gs>
              <a:gs pos="100000">
                <a:srgbClr val="3333CC"/>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3"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libri" pitchFamily="34" charset="0"/>
              </a:defRPr>
            </a:lvl1pPr>
          </a:lstStyle>
          <a:p>
            <a:pPr fontAlgn="base">
              <a:spcBef>
                <a:spcPct val="0"/>
              </a:spcBef>
              <a:spcAft>
                <a:spcPct val="0"/>
              </a:spcAft>
              <a:defRPr/>
            </a:pPr>
            <a:r>
              <a:rPr lang="en-US" dirty="0" smtClean="0">
                <a:solidFill>
                  <a:srgbClr val="000000"/>
                </a:solidFill>
              </a:rPr>
              <a:t>Integrated EA 2014</a:t>
            </a:r>
            <a:endParaRPr lang="en-US" dirty="0">
              <a:solidFill>
                <a:srgbClr val="000000"/>
              </a:solidFill>
            </a:endParaRPr>
          </a:p>
        </p:txBody>
      </p:sp>
      <p:sp>
        <p:nvSpPr>
          <p:cNvPr id="83974" name="Rectangle 6"/>
          <p:cNvSpPr>
            <a:spLocks noGrp="1" noChangeArrowheads="1"/>
          </p:cNvSpPr>
          <p:nvPr>
            <p:ph type="sldNum" sz="quarter" idx="4"/>
          </p:nvPr>
        </p:nvSpPr>
        <p:spPr bwMode="auto">
          <a:xfrm>
            <a:off x="7010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fontAlgn="base">
              <a:spcBef>
                <a:spcPct val="0"/>
              </a:spcBef>
              <a:spcAft>
                <a:spcPct val="0"/>
              </a:spcAft>
              <a:defRPr/>
            </a:pPr>
            <a:fld id="{30C531C4-87AB-4700-813E-8C970F638824}"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3319" name="Picture 7"/>
          <p:cNvPicPr>
            <a:picLocks noChangeAspect="1" noChangeArrowheads="1"/>
          </p:cNvPicPr>
          <p:nvPr/>
        </p:nvPicPr>
        <p:blipFill>
          <a:blip r:embed="rId15" cstate="print"/>
          <a:srcRect/>
          <a:stretch>
            <a:fillRect/>
          </a:stretch>
        </p:blipFill>
        <p:spPr bwMode="auto">
          <a:xfrm>
            <a:off x="0" y="6592888"/>
            <a:ext cx="1131888" cy="265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3" r:id="rId4"/>
    <p:sldLayoutId id="2147483652" r:id="rId5"/>
    <p:sldLayoutId id="2147483661" r:id="rId6"/>
    <p:sldLayoutId id="2147483659" r:id="rId7"/>
    <p:sldLayoutId id="2147483655" r:id="rId8"/>
    <p:sldLayoutId id="2147483658" r:id="rId9"/>
    <p:sldLayoutId id="2147483657" r:id="rId10"/>
    <p:sldLayoutId id="2147483656" r:id="rId11"/>
    <p:sldLayoutId id="2147483662" r:id="rId12"/>
    <p:sldLayoutId id="2147483665" r:id="rId13"/>
  </p:sldLayoutIdLst>
  <p:hf hdr="0" ftr="0" dt="0"/>
  <p:txStyles>
    <p:titleStyle>
      <a:lvl1pPr algn="ctr" rtl="0" eaLnBrk="0" fontAlgn="base" hangingPunct="0">
        <a:spcBef>
          <a:spcPct val="0"/>
        </a:spcBef>
        <a:spcAft>
          <a:spcPct val="0"/>
        </a:spcAft>
        <a:defRPr sz="4400">
          <a:solidFill>
            <a:schemeClr val="bg1"/>
          </a:solidFill>
          <a:latin typeface="Calibri" pitchFamily="34" charset="0"/>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0" fontAlgn="base" hangingPunct="0">
        <a:spcBef>
          <a:spcPct val="0"/>
        </a:spcBef>
        <a:spcAft>
          <a:spcPct val="0"/>
        </a:spcAft>
        <a:defRPr sz="4400">
          <a:solidFill>
            <a:schemeClr val="bg1"/>
          </a:solidFill>
          <a:latin typeface="Arial" charset="0"/>
          <a:cs typeface="Arial" charset="0"/>
        </a:defRPr>
      </a:lvl6pPr>
      <a:lvl7pPr marL="914400" algn="ctr" rtl="0" eaLnBrk="0" fontAlgn="base" hangingPunct="0">
        <a:spcBef>
          <a:spcPct val="0"/>
        </a:spcBef>
        <a:spcAft>
          <a:spcPct val="0"/>
        </a:spcAft>
        <a:defRPr sz="4400">
          <a:solidFill>
            <a:schemeClr val="bg1"/>
          </a:solidFill>
          <a:latin typeface="Arial" charset="0"/>
          <a:cs typeface="Arial" charset="0"/>
        </a:defRPr>
      </a:lvl7pPr>
      <a:lvl8pPr marL="1371600" algn="ctr" rtl="0" eaLnBrk="0" fontAlgn="base" hangingPunct="0">
        <a:spcBef>
          <a:spcPct val="0"/>
        </a:spcBef>
        <a:spcAft>
          <a:spcPct val="0"/>
        </a:spcAft>
        <a:defRPr sz="4400">
          <a:solidFill>
            <a:schemeClr val="bg1"/>
          </a:solidFill>
          <a:latin typeface="Arial" charset="0"/>
          <a:cs typeface="Arial" charset="0"/>
        </a:defRPr>
      </a:lvl8pPr>
      <a:lvl9pPr marL="1828800" algn="ctr" rtl="0" eaLnBrk="0" fontAlgn="base" hangingPunct="0">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1143000"/>
          </a:xfrm>
          <a:prstGeom prst="rect">
            <a:avLst/>
          </a:prstGeom>
          <a:gradFill rotWithShape="1">
            <a:gsLst>
              <a:gs pos="0">
                <a:srgbClr val="18185E"/>
              </a:gs>
              <a:gs pos="100000">
                <a:srgbClr val="3333CC"/>
              </a:gs>
            </a:gsLst>
            <a:lin ang="540000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2" name="Rectangle 4"/>
          <p:cNvSpPr>
            <a:spLocks noGrp="1" noChangeArrowheads="1"/>
          </p:cNvSpPr>
          <p:nvPr>
            <p:ph type="dt" sz="half" idx="2"/>
          </p:nvPr>
        </p:nvSpPr>
        <p:spPr bwMode="auto">
          <a:xfrm>
            <a:off x="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fontAlgn="base">
              <a:spcBef>
                <a:spcPct val="0"/>
              </a:spcBef>
              <a:spcAft>
                <a:spcPct val="0"/>
              </a:spcAft>
              <a:defRPr/>
            </a:pPr>
            <a:endParaRPr lang="en-US">
              <a:solidFill>
                <a:srgbClr val="000000"/>
              </a:solidFill>
            </a:endParaRPr>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83974" name="Rectangle 6"/>
          <p:cNvSpPr>
            <a:spLocks noGrp="1" noChangeArrowheads="1"/>
          </p:cNvSpPr>
          <p:nvPr>
            <p:ph type="sldNum" sz="quarter" idx="4"/>
          </p:nvPr>
        </p:nvSpPr>
        <p:spPr bwMode="auto">
          <a:xfrm>
            <a:off x="7010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fontAlgn="base">
              <a:spcBef>
                <a:spcPct val="0"/>
              </a:spcBef>
              <a:spcAft>
                <a:spcPct val="0"/>
              </a:spcAft>
              <a:defRPr/>
            </a:pPr>
            <a:fld id="{30C531C4-87AB-4700-813E-8C970F638824}"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3319" name="Picture 7"/>
          <p:cNvPicPr>
            <a:picLocks noChangeAspect="1" noChangeArrowheads="1"/>
          </p:cNvPicPr>
          <p:nvPr/>
        </p:nvPicPr>
        <p:blipFill>
          <a:blip r:embed="rId3" cstate="print"/>
          <a:srcRect/>
          <a:stretch>
            <a:fillRect/>
          </a:stretch>
        </p:blipFill>
        <p:spPr bwMode="auto">
          <a:xfrm>
            <a:off x="0" y="6592888"/>
            <a:ext cx="1131888" cy="265112"/>
          </a:xfrm>
          <a:prstGeom prst="rect">
            <a:avLst/>
          </a:prstGeom>
          <a:noFill/>
          <a:ln w="9525">
            <a:noFill/>
            <a:miter lim="800000"/>
            <a:headEnd/>
            <a:tailEnd/>
          </a:ln>
        </p:spPr>
      </p:pic>
    </p:spTree>
    <p:extLst>
      <p:ext uri="{BB962C8B-B14F-4D97-AF65-F5344CB8AC3E}">
        <p14:creationId xmlns:p14="http://schemas.microsoft.com/office/powerpoint/2010/main" val="1822596455"/>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0" fontAlgn="base" hangingPunct="0">
        <a:spcBef>
          <a:spcPct val="0"/>
        </a:spcBef>
        <a:spcAft>
          <a:spcPct val="0"/>
        </a:spcAft>
        <a:defRPr sz="4400">
          <a:solidFill>
            <a:schemeClr val="bg1"/>
          </a:solidFill>
          <a:latin typeface="Arial" charset="0"/>
          <a:cs typeface="Arial" charset="0"/>
        </a:defRPr>
      </a:lvl6pPr>
      <a:lvl7pPr marL="914400" algn="ctr" rtl="0" eaLnBrk="0" fontAlgn="base" hangingPunct="0">
        <a:spcBef>
          <a:spcPct val="0"/>
        </a:spcBef>
        <a:spcAft>
          <a:spcPct val="0"/>
        </a:spcAft>
        <a:defRPr sz="4400">
          <a:solidFill>
            <a:schemeClr val="bg1"/>
          </a:solidFill>
          <a:latin typeface="Arial" charset="0"/>
          <a:cs typeface="Arial" charset="0"/>
        </a:defRPr>
      </a:lvl7pPr>
      <a:lvl8pPr marL="1371600" algn="ctr" rtl="0" eaLnBrk="0" fontAlgn="base" hangingPunct="0">
        <a:spcBef>
          <a:spcPct val="0"/>
        </a:spcBef>
        <a:spcAft>
          <a:spcPct val="0"/>
        </a:spcAft>
        <a:defRPr sz="4400">
          <a:solidFill>
            <a:schemeClr val="bg1"/>
          </a:solidFill>
          <a:latin typeface="Arial" charset="0"/>
          <a:cs typeface="Arial" charset="0"/>
        </a:defRPr>
      </a:lvl8pPr>
      <a:lvl9pPr marL="1828800" algn="ctr" rtl="0" eaLnBrk="0" fontAlgn="base" hangingPunct="0">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oleObject" Target="../embeddings/oleObject2.bin"/><Relationship Id="rId7" Type="http://schemas.openxmlformats.org/officeDocument/2006/relationships/image" Target="../media/image22.jpeg"/><Relationship Id="rId12" Type="http://schemas.openxmlformats.org/officeDocument/2006/relationships/image" Target="../media/image25.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1.jpe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oleObject" Target="../embeddings/oleObject3.bin"/><Relationship Id="rId4" Type="http://schemas.openxmlformats.org/officeDocument/2006/relationships/image" Target="../media/image18.wmf"/><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9.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9.xml"/><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9.wmf"/><Relationship Id="rId5" Type="http://schemas.openxmlformats.org/officeDocument/2006/relationships/oleObject" Target="../embeddings/oleObject15.bin"/><Relationship Id="rId4" Type="http://schemas.openxmlformats.org/officeDocument/2006/relationships/image" Target="../media/image38.wm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Slide Number Placeholder 2"/>
          <p:cNvSpPr>
            <a:spLocks noGrp="1"/>
          </p:cNvSpPr>
          <p:nvPr>
            <p:ph type="sldNum" sz="quarter" idx="12"/>
          </p:nvPr>
        </p:nvSpPr>
        <p:spPr bwMode="auto">
          <a:noFill/>
          <a:ln>
            <a:miter lim="800000"/>
            <a:headEnd/>
            <a:tailEnd/>
          </a:ln>
        </p:spPr>
        <p:txBody>
          <a:bodyPr/>
          <a:lstStyle/>
          <a:p>
            <a:fld id="{FA36C9E6-70F3-4A25-9E80-5C4EB4548619}" type="slidenum">
              <a:rPr lang="en-US" smtClean="0">
                <a:ea typeface="ヒラギノ明朝 ProN W3"/>
                <a:cs typeface="ヒラギノ明朝 ProN W3"/>
                <a:sym typeface="Palatino"/>
              </a:rPr>
              <a:pPr/>
              <a:t>1</a:t>
            </a:fld>
            <a:endParaRPr lang="en-US" smtClean="0">
              <a:ea typeface="ヒラギノ明朝 ProN W3"/>
              <a:cs typeface="ヒラギノ明朝 ProN W3"/>
              <a:sym typeface="Palatino"/>
            </a:endParaRPr>
          </a:p>
        </p:txBody>
      </p:sp>
      <p:pic>
        <p:nvPicPr>
          <p:cNvPr id="10" name="Picture 4" descr="Computer generated image of the CVN 78 Gerald R Ford Class Carrier"/>
          <p:cNvPicPr>
            <a:picLocks noChangeAspect="1" noChangeArrowheads="1"/>
          </p:cNvPicPr>
          <p:nvPr/>
        </p:nvPicPr>
        <p:blipFill>
          <a:blip r:embed="rId3" cstate="print"/>
          <a:srcRect/>
          <a:stretch>
            <a:fillRect/>
          </a:stretch>
        </p:blipFill>
        <p:spPr bwMode="auto">
          <a:xfrm>
            <a:off x="0" y="0"/>
            <a:ext cx="3797339" cy="2285999"/>
          </a:xfrm>
          <a:prstGeom prst="rect">
            <a:avLst/>
          </a:prstGeom>
          <a:noFill/>
        </p:spPr>
      </p:pic>
      <p:pic>
        <p:nvPicPr>
          <p:cNvPr id="12289" name="Picture 1"/>
          <p:cNvPicPr>
            <a:picLocks noChangeAspect="1" noChangeArrowheads="1"/>
          </p:cNvPicPr>
          <p:nvPr/>
        </p:nvPicPr>
        <p:blipFill>
          <a:blip r:embed="rId4" cstate="print"/>
          <a:srcRect l="5203"/>
          <a:stretch>
            <a:fillRect/>
          </a:stretch>
        </p:blipFill>
        <p:spPr bwMode="auto">
          <a:xfrm>
            <a:off x="5364231" y="1"/>
            <a:ext cx="3779770" cy="2286000"/>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5556774" y="4495800"/>
            <a:ext cx="3587225" cy="2362200"/>
          </a:xfrm>
          <a:prstGeom prst="rect">
            <a:avLst/>
          </a:prstGeom>
          <a:noFill/>
          <a:ln w="9525">
            <a:noFill/>
            <a:miter lim="800000"/>
            <a:headEnd/>
            <a:tailEnd/>
          </a:ln>
        </p:spPr>
      </p:pic>
      <p:sp>
        <p:nvSpPr>
          <p:cNvPr id="298" name="TextBox 297"/>
          <p:cNvSpPr txBox="1"/>
          <p:nvPr/>
        </p:nvSpPr>
        <p:spPr>
          <a:xfrm>
            <a:off x="4191000" y="1600200"/>
            <a:ext cx="1143000" cy="738664"/>
          </a:xfrm>
          <a:prstGeom prst="rect">
            <a:avLst/>
          </a:prstGeom>
          <a:noFill/>
        </p:spPr>
        <p:txBody>
          <a:bodyPr wrap="square" rtlCol="0">
            <a:spAutoFit/>
          </a:bodyPr>
          <a:lstStyle/>
          <a:p>
            <a:pPr algn="r"/>
            <a:r>
              <a:rPr lang="en-US" sz="1400" i="1" dirty="0" smtClean="0">
                <a:solidFill>
                  <a:schemeClr val="bg1">
                    <a:lumMod val="50000"/>
                  </a:schemeClr>
                </a:solidFill>
              </a:rPr>
              <a:t>Information Mission Area</a:t>
            </a:r>
            <a:endParaRPr lang="en-US" sz="1400" i="1" dirty="0">
              <a:solidFill>
                <a:schemeClr val="bg1">
                  <a:lumMod val="50000"/>
                </a:schemeClr>
              </a:solidFill>
            </a:endParaRPr>
          </a:p>
        </p:txBody>
      </p:sp>
      <p:sp>
        <p:nvSpPr>
          <p:cNvPr id="299" name="TextBox 298"/>
          <p:cNvSpPr txBox="1"/>
          <p:nvPr/>
        </p:nvSpPr>
        <p:spPr>
          <a:xfrm>
            <a:off x="3810000" y="0"/>
            <a:ext cx="1066800" cy="738664"/>
          </a:xfrm>
          <a:prstGeom prst="rect">
            <a:avLst/>
          </a:prstGeom>
          <a:noFill/>
        </p:spPr>
        <p:txBody>
          <a:bodyPr wrap="square" rtlCol="0">
            <a:spAutoFit/>
          </a:bodyPr>
          <a:lstStyle/>
          <a:p>
            <a:r>
              <a:rPr lang="en-US" sz="1400" i="1" dirty="0" err="1" smtClean="0">
                <a:solidFill>
                  <a:schemeClr val="bg1">
                    <a:lumMod val="50000"/>
                  </a:schemeClr>
                </a:solidFill>
              </a:rPr>
              <a:t>Warfighter</a:t>
            </a:r>
            <a:r>
              <a:rPr lang="en-US" sz="1400" i="1" dirty="0" smtClean="0">
                <a:solidFill>
                  <a:schemeClr val="bg1">
                    <a:lumMod val="50000"/>
                  </a:schemeClr>
                </a:solidFill>
              </a:rPr>
              <a:t> Mission Area</a:t>
            </a:r>
            <a:endParaRPr lang="en-US" sz="1400" i="1" dirty="0">
              <a:solidFill>
                <a:schemeClr val="bg1">
                  <a:lumMod val="50000"/>
                </a:schemeClr>
              </a:solidFill>
            </a:endParaRPr>
          </a:p>
        </p:txBody>
      </p:sp>
      <p:sp>
        <p:nvSpPr>
          <p:cNvPr id="301" name="TextBox 300"/>
          <p:cNvSpPr txBox="1"/>
          <p:nvPr/>
        </p:nvSpPr>
        <p:spPr>
          <a:xfrm>
            <a:off x="4572000" y="6119336"/>
            <a:ext cx="990600" cy="738664"/>
          </a:xfrm>
          <a:prstGeom prst="rect">
            <a:avLst/>
          </a:prstGeom>
          <a:noFill/>
        </p:spPr>
        <p:txBody>
          <a:bodyPr wrap="square" rtlCol="0">
            <a:spAutoFit/>
          </a:bodyPr>
          <a:lstStyle/>
          <a:p>
            <a:pPr algn="r"/>
            <a:r>
              <a:rPr lang="en-US" sz="1400" i="1" dirty="0" smtClean="0">
                <a:solidFill>
                  <a:schemeClr val="bg1">
                    <a:lumMod val="50000"/>
                  </a:schemeClr>
                </a:solidFill>
              </a:rPr>
              <a:t>Business Mission Area</a:t>
            </a:r>
            <a:endParaRPr lang="en-US" sz="1400" i="1" dirty="0">
              <a:solidFill>
                <a:schemeClr val="bg1">
                  <a:lumMod val="50000"/>
                </a:schemeClr>
              </a:solidFill>
            </a:endParaRPr>
          </a:p>
        </p:txBody>
      </p:sp>
      <p:sp>
        <p:nvSpPr>
          <p:cNvPr id="300" name="TextBox 299"/>
          <p:cNvSpPr txBox="1"/>
          <p:nvPr/>
        </p:nvSpPr>
        <p:spPr>
          <a:xfrm>
            <a:off x="3581400" y="4495800"/>
            <a:ext cx="1143000" cy="738664"/>
          </a:xfrm>
          <a:prstGeom prst="rect">
            <a:avLst/>
          </a:prstGeom>
          <a:noFill/>
        </p:spPr>
        <p:txBody>
          <a:bodyPr wrap="square" rtlCol="0">
            <a:spAutoFit/>
          </a:bodyPr>
          <a:lstStyle/>
          <a:p>
            <a:r>
              <a:rPr lang="en-US" sz="1400" i="1" dirty="0" smtClean="0">
                <a:solidFill>
                  <a:schemeClr val="bg1">
                    <a:lumMod val="50000"/>
                  </a:schemeClr>
                </a:solidFill>
              </a:rPr>
              <a:t>Intelligence Mission Area</a:t>
            </a:r>
            <a:endParaRPr lang="en-US" sz="1400" i="1" dirty="0">
              <a:solidFill>
                <a:schemeClr val="bg1">
                  <a:lumMod val="50000"/>
                </a:schemeClr>
              </a:solidFill>
            </a:endParaRPr>
          </a:p>
        </p:txBody>
      </p:sp>
      <p:pic>
        <p:nvPicPr>
          <p:cNvPr id="2" name="Picture 1"/>
          <p:cNvPicPr>
            <a:picLocks noChangeAspect="1" noChangeArrowheads="1"/>
          </p:cNvPicPr>
          <p:nvPr/>
        </p:nvPicPr>
        <p:blipFill>
          <a:blip r:embed="rId6" cstate="print"/>
          <a:srcRect/>
          <a:stretch>
            <a:fillRect/>
          </a:stretch>
        </p:blipFill>
        <p:spPr bwMode="auto">
          <a:xfrm>
            <a:off x="0" y="4495800"/>
            <a:ext cx="3469482" cy="2362200"/>
          </a:xfrm>
          <a:prstGeom prst="rect">
            <a:avLst/>
          </a:prstGeom>
          <a:noFill/>
          <a:ln w="9525">
            <a:noFill/>
            <a:miter lim="800000"/>
            <a:headEnd/>
            <a:tailEnd/>
          </a:ln>
        </p:spPr>
      </p:pic>
      <p:sp>
        <p:nvSpPr>
          <p:cNvPr id="372737" name="Rectangle 6"/>
          <p:cNvSpPr>
            <a:spLocks noGrp="1"/>
          </p:cNvSpPr>
          <p:nvPr>
            <p:ph type="title"/>
          </p:nvPr>
        </p:nvSpPr>
        <p:spPr>
          <a:xfrm>
            <a:off x="0" y="2286001"/>
            <a:ext cx="9144000" cy="2209800"/>
          </a:xfrm>
        </p:spPr>
        <p:txBody>
          <a:bodyPr>
            <a:normAutofit/>
          </a:bodyPr>
          <a:lstStyle/>
          <a:p>
            <a:pPr algn="ctr">
              <a:lnSpc>
                <a:spcPct val="200000"/>
              </a:lnSpc>
              <a:spcBef>
                <a:spcPts val="8400"/>
              </a:spcBef>
            </a:pPr>
            <a:r>
              <a:rPr lang="en-US" sz="3200" dirty="0" smtClean="0"/>
              <a:t>Lines of Sight and Provable Traceability</a:t>
            </a:r>
          </a:p>
        </p:txBody>
      </p:sp>
      <p:sp>
        <p:nvSpPr>
          <p:cNvPr id="6" name="Text Placeholder 5"/>
          <p:cNvSpPr>
            <a:spLocks noGrp="1"/>
          </p:cNvSpPr>
          <p:nvPr>
            <p:ph type="body" idx="1"/>
          </p:nvPr>
        </p:nvSpPr>
        <p:spPr>
          <a:xfrm>
            <a:off x="1524000" y="3200400"/>
            <a:ext cx="6934200" cy="914400"/>
          </a:xfrm>
        </p:spPr>
        <p:txBody>
          <a:bodyPr>
            <a:normAutofit fontScale="92500" lnSpcReduction="20000"/>
          </a:bodyPr>
          <a:lstStyle/>
          <a:p>
            <a:r>
              <a:rPr lang="en-US" dirty="0" smtClean="0"/>
              <a:t>Presentation by Mr. David McDaniel and Gregory Schaefer</a:t>
            </a:r>
          </a:p>
          <a:p>
            <a:r>
              <a:rPr lang="en-US" dirty="0" smtClean="0"/>
              <a:t>Silver Bullet Solutions, Inc.</a:t>
            </a:r>
          </a:p>
          <a:p>
            <a:r>
              <a:rPr lang="en-US" dirty="0" smtClean="0"/>
              <a:t>2014 Integrated EA Conference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4400" b="0" cap="none" baseline="0" dirty="0" smtClean="0">
                <a:solidFill>
                  <a:schemeClr val="bg1"/>
                </a:solidFill>
                <a:latin typeface="Calibri" pitchFamily="34" charset="0"/>
                <a:ea typeface="+mj-ea"/>
                <a:cs typeface="+mj-cs"/>
              </a:rPr>
              <a:t>Ontology and predicate calculus of traceability</a:t>
            </a:r>
            <a:endParaRPr lang="en-US" sz="4400" dirty="0" smtClean="0"/>
          </a:p>
          <a:p>
            <a:endParaRPr lang="en-US" dirty="0"/>
          </a:p>
        </p:txBody>
      </p:sp>
      <p:sp>
        <p:nvSpPr>
          <p:cNvPr id="3" name="Text Placeholder 2"/>
          <p:cNvSpPr>
            <a:spLocks noGrp="1"/>
          </p:cNvSpPr>
          <p:nvPr>
            <p:ph type="body" idx="1"/>
          </p:nvPr>
        </p:nvSpPr>
        <p:spPr>
          <a:xfrm>
            <a:off x="1371600" y="4114800"/>
            <a:ext cx="7543800" cy="1500187"/>
          </a:xfrm>
        </p:spPr>
        <p:txBody>
          <a:bodyPr/>
          <a:lstStyle/>
          <a:p>
            <a:r>
              <a:rPr lang="en-US" dirty="0" smtClean="0"/>
              <a:t>International Defence Enterprise Architecture Specification (IDEAS)</a:t>
            </a:r>
          </a:p>
          <a:p>
            <a:r>
              <a:rPr lang="en-US" dirty="0" smtClean="0"/>
              <a:t>Predicate calculus of key IDEAS relationships</a:t>
            </a:r>
          </a:p>
        </p:txBody>
      </p:sp>
      <p:sp>
        <p:nvSpPr>
          <p:cNvPr id="4" name="Slide Number Placeholder 3"/>
          <p:cNvSpPr>
            <a:spLocks noGrp="1"/>
          </p:cNvSpPr>
          <p:nvPr>
            <p:ph type="sldNum" sz="quarter" idx="12"/>
          </p:nvPr>
        </p:nvSpPr>
        <p:spPr/>
        <p:txBody>
          <a:bodyPr/>
          <a:lstStyle/>
          <a:p>
            <a:fld id="{A5FCFD0E-EA8E-4E0A-BFB5-8B222183EA3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Summary</a:t>
            </a:r>
            <a:endParaRPr lang="en-US" dirty="0"/>
          </a:p>
        </p:txBody>
      </p:sp>
      <p:sp>
        <p:nvSpPr>
          <p:cNvPr id="19" name="Content Placeholder 18"/>
          <p:cNvSpPr>
            <a:spLocks noGrp="1"/>
          </p:cNvSpPr>
          <p:nvPr>
            <p:ph sz="half" idx="1"/>
          </p:nvPr>
        </p:nvSpPr>
        <p:spPr>
          <a:xfrm>
            <a:off x="304800" y="1447800"/>
            <a:ext cx="3124200" cy="3200399"/>
          </a:xfrm>
        </p:spPr>
        <p:txBody>
          <a:bodyPr>
            <a:normAutofit fontScale="85000" lnSpcReduction="20000"/>
          </a:bodyPr>
          <a:lstStyle/>
          <a:p>
            <a:r>
              <a:rPr lang="en-US" dirty="0" smtClean="0"/>
              <a:t>International Defence organizations</a:t>
            </a:r>
          </a:p>
          <a:p>
            <a:r>
              <a:rPr lang="en-US" dirty="0" smtClean="0"/>
              <a:t>Upper level consistent with SUMO and ISO 15926</a:t>
            </a:r>
          </a:p>
          <a:p>
            <a:r>
              <a:rPr lang="en-US" dirty="0" smtClean="0"/>
              <a:t>Set theory</a:t>
            </a:r>
          </a:p>
          <a:p>
            <a:r>
              <a:rPr lang="en-US" dirty="0" smtClean="0"/>
              <a:t>4-D mereotopology</a:t>
            </a:r>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11</a:t>
            </a:fld>
            <a:endParaRPr lang="en-US" dirty="0">
              <a:solidFill>
                <a:srgbClr val="000000"/>
              </a:solidFill>
            </a:endParaRPr>
          </a:p>
        </p:txBody>
      </p:sp>
      <p:sp>
        <p:nvSpPr>
          <p:cNvPr id="7" name="Rectangle 21"/>
          <p:cNvSpPr>
            <a:spLocks noChangeArrowheads="1"/>
          </p:cNvSpPr>
          <p:nvPr/>
        </p:nvSpPr>
        <p:spPr bwMode="auto">
          <a:xfrm>
            <a:off x="762000" y="1681163"/>
            <a:ext cx="914400" cy="914400"/>
          </a:xfrm>
          <a:prstGeom prst="rect">
            <a:avLst/>
          </a:prstGeom>
          <a:noFill/>
          <a:ln w="9525" algn="ctr">
            <a:noFill/>
            <a:miter lim="800000"/>
            <a:headEnd/>
            <a:tailEnd/>
          </a:ln>
          <a:effectLst/>
        </p:spPr>
        <p:txBody>
          <a:bodyPr wrap="none" lIns="91432" tIns="45716" rIns="91432" bIns="45716" anchor="ctr"/>
          <a:lstStyle/>
          <a:p>
            <a:endParaRPr lang="en-US"/>
          </a:p>
        </p:txBody>
      </p:sp>
      <p:sp>
        <p:nvSpPr>
          <p:cNvPr id="8" name="Rectangle 35"/>
          <p:cNvSpPr txBox="1">
            <a:spLocks noChangeArrowheads="1"/>
          </p:cNvSpPr>
          <p:nvPr/>
        </p:nvSpPr>
        <p:spPr bwMode="auto">
          <a:xfrm>
            <a:off x="5994090" y="1295400"/>
            <a:ext cx="3149910" cy="13716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noAutofit/>
          </a:bodyPr>
          <a:lstStyle/>
          <a:p>
            <a:pPr marL="115888" marR="0" lvl="1" indent="-115888"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Calibri" pitchFamily="34" charset="0"/>
              <a:cs typeface="+mn-cs"/>
            </a:endParaRPr>
          </a:p>
        </p:txBody>
      </p:sp>
      <p:graphicFrame>
        <p:nvGraphicFramePr>
          <p:cNvPr id="10" name="Object 4"/>
          <p:cNvGraphicFramePr>
            <a:graphicFrameLocks noGrp="1" noChangeAspect="1"/>
          </p:cNvGraphicFramePr>
          <p:nvPr/>
        </p:nvGraphicFramePr>
        <p:xfrm>
          <a:off x="152400" y="4648200"/>
          <a:ext cx="4062413" cy="1752600"/>
        </p:xfrm>
        <a:graphic>
          <a:graphicData uri="http://schemas.openxmlformats.org/presentationml/2006/ole">
            <mc:AlternateContent xmlns:mc="http://schemas.openxmlformats.org/markup-compatibility/2006">
              <mc:Choice xmlns:v="urn:schemas-microsoft-com:vml" Requires="v">
                <p:oleObj spid="_x0000_s98341" name="Equation" r:id="rId3" imgW="2997000" imgH="1371600" progId="Equation.DSMT4">
                  <p:embed/>
                </p:oleObj>
              </mc:Choice>
              <mc:Fallback>
                <p:oleObj name="Equation" r:id="rId3" imgW="2997000" imgH="1371600" progId="Equation.DSMT4">
                  <p:embed/>
                  <p:pic>
                    <p:nvPicPr>
                      <p:cNvPr id="0" name="Picture 3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8200"/>
                        <a:ext cx="4062413" cy="1752600"/>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grpSp>
        <p:nvGrpSpPr>
          <p:cNvPr id="11" name="Grupp 13"/>
          <p:cNvGrpSpPr>
            <a:grpSpLocks/>
          </p:cNvGrpSpPr>
          <p:nvPr/>
        </p:nvGrpSpPr>
        <p:grpSpPr bwMode="auto">
          <a:xfrm>
            <a:off x="7086600" y="152400"/>
            <a:ext cx="1443038" cy="906463"/>
            <a:chOff x="7607300" y="74613"/>
            <a:chExt cx="1443038" cy="906462"/>
          </a:xfrm>
        </p:grpSpPr>
        <p:pic>
          <p:nvPicPr>
            <p:cNvPr id="12" name="Bildobjekt 11" descr="sw-lgflag.gif"/>
            <p:cNvPicPr>
              <a:picLocks noChangeAspect="1"/>
            </p:cNvPicPr>
            <p:nvPr/>
          </p:nvPicPr>
          <p:blipFill>
            <a:blip r:embed="rId5" cstate="print"/>
            <a:srcRect/>
            <a:stretch>
              <a:fillRect/>
            </a:stretch>
          </p:blipFill>
          <p:spPr bwMode="auto">
            <a:xfrm>
              <a:off x="8610600" y="377825"/>
              <a:ext cx="439738" cy="304800"/>
            </a:xfrm>
            <a:prstGeom prst="rect">
              <a:avLst/>
            </a:prstGeom>
            <a:noFill/>
            <a:ln w="9525">
              <a:noFill/>
              <a:miter lim="800000"/>
              <a:headEnd/>
              <a:tailEnd/>
            </a:ln>
          </p:spPr>
        </p:pic>
        <p:pic>
          <p:nvPicPr>
            <p:cNvPr id="13" name="Picture 13" descr="j0362634"/>
            <p:cNvPicPr>
              <a:picLocks noChangeAspect="1" noChangeArrowheads="1"/>
            </p:cNvPicPr>
            <p:nvPr/>
          </p:nvPicPr>
          <p:blipFill>
            <a:blip r:embed="rId6" cstate="print"/>
            <a:srcRect/>
            <a:stretch>
              <a:fillRect/>
            </a:stretch>
          </p:blipFill>
          <p:spPr bwMode="auto">
            <a:xfrm>
              <a:off x="8108950" y="74613"/>
              <a:ext cx="503238" cy="282575"/>
            </a:xfrm>
            <a:prstGeom prst="rect">
              <a:avLst/>
            </a:prstGeom>
            <a:noFill/>
            <a:ln w="9525">
              <a:noFill/>
              <a:miter lim="800000"/>
              <a:headEnd/>
              <a:tailEnd/>
            </a:ln>
          </p:spPr>
        </p:pic>
        <p:pic>
          <p:nvPicPr>
            <p:cNvPr id="14" name="Picture 14" descr="j0362860"/>
            <p:cNvPicPr>
              <a:picLocks noChangeAspect="1" noChangeArrowheads="1"/>
            </p:cNvPicPr>
            <p:nvPr/>
          </p:nvPicPr>
          <p:blipFill>
            <a:blip r:embed="rId7" cstate="print"/>
            <a:srcRect/>
            <a:stretch>
              <a:fillRect/>
            </a:stretch>
          </p:blipFill>
          <p:spPr bwMode="auto">
            <a:xfrm>
              <a:off x="8421688" y="700088"/>
              <a:ext cx="525462" cy="280987"/>
            </a:xfrm>
            <a:prstGeom prst="rect">
              <a:avLst/>
            </a:prstGeom>
            <a:noFill/>
            <a:ln w="9525">
              <a:noFill/>
              <a:miter lim="800000"/>
              <a:headEnd/>
              <a:tailEnd/>
            </a:ln>
          </p:spPr>
        </p:pic>
        <p:pic>
          <p:nvPicPr>
            <p:cNvPr id="15" name="Picture 15" descr="j0362608"/>
            <p:cNvPicPr>
              <a:picLocks noChangeAspect="1" noChangeArrowheads="1"/>
            </p:cNvPicPr>
            <p:nvPr/>
          </p:nvPicPr>
          <p:blipFill>
            <a:blip r:embed="rId8" cstate="print"/>
            <a:srcRect/>
            <a:stretch>
              <a:fillRect/>
            </a:stretch>
          </p:blipFill>
          <p:spPr bwMode="auto">
            <a:xfrm>
              <a:off x="7607300" y="377825"/>
              <a:ext cx="501650" cy="284163"/>
            </a:xfrm>
            <a:prstGeom prst="rect">
              <a:avLst/>
            </a:prstGeom>
            <a:noFill/>
            <a:ln w="9525">
              <a:noFill/>
              <a:miter lim="800000"/>
              <a:headEnd/>
              <a:tailEnd/>
            </a:ln>
          </p:spPr>
        </p:pic>
        <p:pic>
          <p:nvPicPr>
            <p:cNvPr id="16" name="Picture 16" descr="j0362858"/>
            <p:cNvPicPr>
              <a:picLocks noChangeAspect="1" noChangeArrowheads="1"/>
            </p:cNvPicPr>
            <p:nvPr/>
          </p:nvPicPr>
          <p:blipFill>
            <a:blip r:embed="rId9" cstate="print"/>
            <a:srcRect/>
            <a:stretch>
              <a:fillRect/>
            </a:stretch>
          </p:blipFill>
          <p:spPr bwMode="auto">
            <a:xfrm>
              <a:off x="7794625" y="681038"/>
              <a:ext cx="565150" cy="284162"/>
            </a:xfrm>
            <a:prstGeom prst="rect">
              <a:avLst/>
            </a:prstGeom>
            <a:noFill/>
            <a:ln w="9525">
              <a:noFill/>
              <a:miter lim="800000"/>
              <a:headEnd/>
              <a:tailEnd/>
            </a:ln>
          </p:spPr>
        </p:pic>
        <p:graphicFrame>
          <p:nvGraphicFramePr>
            <p:cNvPr id="17" name="Object 10"/>
            <p:cNvGraphicFramePr>
              <a:graphicFrameLocks noChangeAspect="1"/>
            </p:cNvGraphicFramePr>
            <p:nvPr/>
          </p:nvGraphicFramePr>
          <p:xfrm>
            <a:off x="8101013" y="333375"/>
            <a:ext cx="501650" cy="357188"/>
          </p:xfrm>
          <a:graphic>
            <a:graphicData uri="http://schemas.openxmlformats.org/presentationml/2006/ole">
              <mc:AlternateContent xmlns:mc="http://schemas.openxmlformats.org/markup-compatibility/2006">
                <mc:Choice xmlns:v="urn:schemas-microsoft-com:vml" Requires="v">
                  <p:oleObj spid="_x0000_s98342" name="Image" r:id="rId10" imgW="6730159" imgH="7098413" progId="">
                    <p:embed/>
                  </p:oleObj>
                </mc:Choice>
                <mc:Fallback>
                  <p:oleObj name="Image" r:id="rId10" imgW="6730159" imgH="7098413" progId="">
                    <p:embed/>
                    <p:pic>
                      <p:nvPicPr>
                        <p:cNvPr id="0" name="Picture 36"/>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20287" b="20287"/>
                        <a:stretch>
                          <a:fillRect/>
                        </a:stretch>
                      </p:blipFill>
                      <p:spPr bwMode="auto">
                        <a:xfrm>
                          <a:off x="8101013" y="333375"/>
                          <a:ext cx="5016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2" name="TextBox 21"/>
          <p:cNvSpPr txBox="1"/>
          <p:nvPr/>
        </p:nvSpPr>
        <p:spPr>
          <a:xfrm>
            <a:off x="4876800" y="6019800"/>
            <a:ext cx="3810000" cy="646331"/>
          </a:xfrm>
          <a:prstGeom prst="rect">
            <a:avLst/>
          </a:prstGeom>
          <a:noFill/>
        </p:spPr>
        <p:txBody>
          <a:bodyPr wrap="square" rtlCol="0">
            <a:spAutoFit/>
          </a:bodyPr>
          <a:lstStyle/>
          <a:p>
            <a:pPr algn="ctr"/>
            <a:r>
              <a:rPr lang="en-US" dirty="0" smtClean="0"/>
              <a:t>The DoDAF Meta Model simply extends from IDEAS</a:t>
            </a:r>
          </a:p>
        </p:txBody>
      </p:sp>
      <p:pic>
        <p:nvPicPr>
          <p:cNvPr id="98342" name="Picture 38"/>
          <p:cNvPicPr>
            <a:picLocks noGrp="1" noChangeAspect="1" noChangeArrowheads="1"/>
          </p:cNvPicPr>
          <p:nvPr>
            <p:ph sz="half" idx="2"/>
          </p:nvPr>
        </p:nvPicPr>
        <p:blipFill>
          <a:blip r:embed="rId12" cstate="print"/>
          <a:srcRect l="1887" t="4340" r="1887" b="2939"/>
          <a:stretch>
            <a:fillRect/>
          </a:stretch>
        </p:blipFill>
        <p:spPr bwMode="auto">
          <a:xfrm>
            <a:off x="3505199" y="1295400"/>
            <a:ext cx="5537835" cy="4343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
          <p:cNvSpPr>
            <a:spLocks noGrp="1"/>
          </p:cNvSpPr>
          <p:nvPr>
            <p:ph type="title"/>
          </p:nvPr>
        </p:nvSpPr>
        <p:spPr/>
        <p:txBody>
          <a:bodyPr/>
          <a:lstStyle/>
          <a:p>
            <a:r>
              <a:rPr lang="en-US" dirty="0" smtClean="0">
                <a:latin typeface="Arial" charset="0"/>
              </a:rPr>
              <a:t>Notation for </a:t>
            </a:r>
            <a:r>
              <a:rPr lang="en-US" dirty="0" err="1" smtClean="0">
                <a:latin typeface="Arial" charset="0"/>
              </a:rPr>
              <a:t>WholePart</a:t>
            </a:r>
            <a:endParaRPr lang="en-US" dirty="0" smtClean="0">
              <a:latin typeface="Arial" charset="0"/>
            </a:endParaRPr>
          </a:p>
        </p:txBody>
      </p:sp>
      <p:graphicFrame>
        <p:nvGraphicFramePr>
          <p:cNvPr id="68614" name="Object 6"/>
          <p:cNvGraphicFramePr>
            <a:graphicFrameLocks noGrp="1" noChangeAspect="1"/>
          </p:cNvGraphicFramePr>
          <p:nvPr>
            <p:ph idx="1"/>
          </p:nvPr>
        </p:nvGraphicFramePr>
        <p:xfrm>
          <a:off x="152400" y="2209800"/>
          <a:ext cx="8839200" cy="2163763"/>
        </p:xfrm>
        <a:graphic>
          <a:graphicData uri="http://schemas.openxmlformats.org/presentationml/2006/ole">
            <mc:AlternateContent xmlns:mc="http://schemas.openxmlformats.org/markup-compatibility/2006">
              <mc:Choice xmlns:v="urn:schemas-microsoft-com:vml" Requires="v">
                <p:oleObj spid="_x0000_s40053" name="Equation" r:id="rId4" imgW="6972120" imgH="1803240" progId="Equation.DSMT4">
                  <p:embed/>
                </p:oleObj>
              </mc:Choice>
              <mc:Fallback>
                <p:oleObj name="Equation" r:id="rId4" imgW="6972120" imgH="1803240" progId="Equation.DSMT4">
                  <p:embed/>
                  <p:pic>
                    <p:nvPicPr>
                      <p:cNvPr id="0" name="Picture 11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09800"/>
                        <a:ext cx="8839200" cy="2163763"/>
                      </a:xfrm>
                      <a:prstGeom prst="rect">
                        <a:avLst/>
                      </a:prstGeom>
                      <a:solidFill>
                        <a:srgbClr val="EAEAEA"/>
                      </a:solidFill>
                      <a:ln w="19050">
                        <a:solidFill>
                          <a:schemeClr val="accent2"/>
                        </a:solidFill>
                        <a:miter lim="800000"/>
                        <a:headEnd/>
                        <a:tailEnd/>
                      </a:ln>
                    </p:spPr>
                  </p:pic>
                </p:oleObj>
              </mc:Fallback>
            </mc:AlternateContent>
          </a:graphicData>
        </a:graphic>
      </p:graphicFrame>
      <p:sp>
        <p:nvSpPr>
          <p:cNvPr id="8" name="Slide Number Placeholder 5"/>
          <p:cNvSpPr>
            <a:spLocks noGrp="1"/>
          </p:cNvSpPr>
          <p:nvPr>
            <p:ph type="sldNum" sz="quarter" idx="12"/>
          </p:nvPr>
        </p:nvSpPr>
        <p:spPr/>
        <p:txBody>
          <a:bodyPr/>
          <a:lstStyle/>
          <a:p>
            <a:pPr>
              <a:defRPr/>
            </a:pPr>
            <a:fld id="{7975AF72-C6F5-43A2-BD9A-B0C74A8C1D70}" type="slidenum">
              <a:rPr lang="en-US"/>
              <a:pPr>
                <a:defRPr/>
              </a:pPr>
              <a:t>12</a:t>
            </a:fld>
            <a:endParaRPr lang="en-US"/>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Validation for Relationship Type: </a:t>
            </a:r>
            <a:r>
              <a:rPr lang="en-US" sz="2400" dirty="0" err="1" smtClean="0"/>
              <a:t>wholePart</a:t>
            </a:r>
            <a:endParaRPr lang="en-US" sz="24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13</a:t>
            </a:fld>
            <a:endParaRPr lang="en-US">
              <a:solidFill>
                <a:srgbClr val="000000"/>
              </a:solidFill>
            </a:endParaRPr>
          </a:p>
        </p:txBody>
      </p:sp>
      <p:sp>
        <p:nvSpPr>
          <p:cNvPr id="138" name="TextBox 137"/>
          <p:cNvSpPr txBox="1"/>
          <p:nvPr/>
        </p:nvSpPr>
        <p:spPr>
          <a:xfrm>
            <a:off x="5410200" y="1295400"/>
            <a:ext cx="3561319" cy="2031325"/>
          </a:xfrm>
          <a:prstGeom prst="rect">
            <a:avLst/>
          </a:prstGeom>
          <a:noFill/>
        </p:spPr>
        <p:txBody>
          <a:bodyPr wrap="square" rtlCol="0">
            <a:spAutoFit/>
          </a:bodyPr>
          <a:lstStyle/>
          <a:p>
            <a:pPr algn="ctr"/>
            <a:r>
              <a:rPr lang="en-US" sz="1400" b="1" dirty="0">
                <a:solidFill>
                  <a:srgbClr val="000000"/>
                </a:solidFill>
              </a:rPr>
              <a:t>Validation Check:</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smtClean="0">
                <a:solidFill>
                  <a:srgbClr val="000000"/>
                </a:solidFill>
              </a:rPr>
              <a:t>Every part of </a:t>
            </a:r>
            <a:r>
              <a:rPr lang="en-US" sz="1400" i="1" dirty="0" smtClean="0">
                <a:solidFill>
                  <a:srgbClr val="000000"/>
                </a:solidFill>
              </a:rPr>
              <a:t>A1</a:t>
            </a:r>
            <a:r>
              <a:rPr lang="en-US" sz="1400" dirty="0" smtClean="0">
                <a:solidFill>
                  <a:srgbClr val="000000"/>
                </a:solidFill>
              </a:rPr>
              <a:t> must have at least one overlap with a part of </a:t>
            </a:r>
            <a:r>
              <a:rPr lang="en-US" sz="1400" i="1" dirty="0" smtClean="0">
                <a:solidFill>
                  <a:srgbClr val="000000"/>
                </a:solidFill>
              </a:rPr>
              <a:t>B1</a:t>
            </a:r>
            <a:endParaRPr lang="en-US" sz="1400" i="1" dirty="0">
              <a:solidFill>
                <a:srgbClr val="000000"/>
              </a:solidFill>
            </a:endParaRPr>
          </a:p>
          <a:p>
            <a:pPr marL="228600" indent="-228600">
              <a:buFont typeface="+mj-lt"/>
              <a:buAutoNum type="arabicPeriod"/>
            </a:pPr>
            <a:r>
              <a:rPr lang="en-US" sz="1400" dirty="0" smtClean="0">
                <a:solidFill>
                  <a:srgbClr val="000000"/>
                </a:solidFill>
              </a:rPr>
              <a:t>If all the parts of </a:t>
            </a:r>
            <a:r>
              <a:rPr lang="en-US" sz="1400" i="1" dirty="0" smtClean="0">
                <a:solidFill>
                  <a:srgbClr val="000000"/>
                </a:solidFill>
              </a:rPr>
              <a:t>A1</a:t>
            </a:r>
            <a:r>
              <a:rPr lang="en-US" sz="1400" dirty="0" smtClean="0">
                <a:solidFill>
                  <a:srgbClr val="000000"/>
                </a:solidFill>
              </a:rPr>
              <a:t> have a </a:t>
            </a:r>
            <a:r>
              <a:rPr lang="en-US" sz="1400" dirty="0" err="1">
                <a:solidFill>
                  <a:srgbClr val="000000"/>
                </a:solidFill>
              </a:rPr>
              <a:t>w</a:t>
            </a:r>
            <a:r>
              <a:rPr lang="en-US" sz="1400" dirty="0" err="1" smtClean="0">
                <a:solidFill>
                  <a:srgbClr val="000000"/>
                </a:solidFill>
              </a:rPr>
              <a:t>holePart</a:t>
            </a:r>
            <a:r>
              <a:rPr lang="en-US" sz="1400" dirty="0" smtClean="0">
                <a:solidFill>
                  <a:srgbClr val="000000"/>
                </a:solidFill>
              </a:rPr>
              <a:t> with the any part of </a:t>
            </a:r>
            <a:r>
              <a:rPr lang="en-US" sz="1400" i="1" dirty="0" smtClean="0">
                <a:solidFill>
                  <a:srgbClr val="000000"/>
                </a:solidFill>
              </a:rPr>
              <a:t>B1</a:t>
            </a:r>
            <a:r>
              <a:rPr lang="en-US" sz="1400" dirty="0" smtClean="0">
                <a:solidFill>
                  <a:srgbClr val="000000"/>
                </a:solidFill>
              </a:rPr>
              <a:t>, then </a:t>
            </a:r>
            <a:r>
              <a:rPr lang="en-US" sz="1400" i="1" dirty="0" smtClean="0">
                <a:solidFill>
                  <a:srgbClr val="000000"/>
                </a:solidFill>
              </a:rPr>
              <a:t>A1</a:t>
            </a:r>
            <a:r>
              <a:rPr lang="en-US" sz="1400" dirty="0" smtClean="0">
                <a:solidFill>
                  <a:srgbClr val="000000"/>
                </a:solidFill>
              </a:rPr>
              <a:t> must be a part of </a:t>
            </a:r>
            <a:r>
              <a:rPr lang="en-US" sz="1400" i="1" dirty="0" smtClean="0">
                <a:solidFill>
                  <a:srgbClr val="000000"/>
                </a:solidFill>
              </a:rPr>
              <a:t>B1</a:t>
            </a:r>
          </a:p>
          <a:p>
            <a:pPr marL="228600" indent="-228600">
              <a:buFont typeface="+mj-lt"/>
              <a:buAutoNum type="arabicPeriod"/>
            </a:pPr>
            <a:r>
              <a:rPr lang="en-US" sz="1400" dirty="0" smtClean="0">
                <a:solidFill>
                  <a:srgbClr val="000000"/>
                </a:solidFill>
              </a:rPr>
              <a:t>If any part of </a:t>
            </a:r>
            <a:r>
              <a:rPr lang="en-US" sz="1400" i="1" dirty="0" smtClean="0">
                <a:solidFill>
                  <a:srgbClr val="000000"/>
                </a:solidFill>
              </a:rPr>
              <a:t>A1</a:t>
            </a:r>
            <a:r>
              <a:rPr lang="en-US" sz="1400" dirty="0" smtClean="0">
                <a:solidFill>
                  <a:srgbClr val="000000"/>
                </a:solidFill>
              </a:rPr>
              <a:t> has an overlap with any part of </a:t>
            </a:r>
            <a:r>
              <a:rPr lang="en-US" sz="1400" i="1" dirty="0" smtClean="0">
                <a:solidFill>
                  <a:srgbClr val="000000"/>
                </a:solidFill>
              </a:rPr>
              <a:t>B1</a:t>
            </a:r>
            <a:r>
              <a:rPr lang="en-US" sz="1400" dirty="0" smtClean="0">
                <a:solidFill>
                  <a:srgbClr val="000000"/>
                </a:solidFill>
              </a:rPr>
              <a:t>, then </a:t>
            </a:r>
            <a:r>
              <a:rPr lang="en-US" sz="1400" i="1" dirty="0" smtClean="0">
                <a:solidFill>
                  <a:srgbClr val="000000"/>
                </a:solidFill>
              </a:rPr>
              <a:t>A1</a:t>
            </a:r>
            <a:r>
              <a:rPr lang="en-US" sz="1400" dirty="0" smtClean="0">
                <a:solidFill>
                  <a:srgbClr val="000000"/>
                </a:solidFill>
              </a:rPr>
              <a:t> must overlap </a:t>
            </a:r>
            <a:r>
              <a:rPr lang="en-US" sz="1400" i="1" dirty="0" smtClean="0">
                <a:solidFill>
                  <a:srgbClr val="000000"/>
                </a:solidFill>
              </a:rPr>
              <a:t>B1</a:t>
            </a:r>
          </a:p>
        </p:txBody>
      </p:sp>
      <p:grpSp>
        <p:nvGrpSpPr>
          <p:cNvPr id="3" name="Group 22"/>
          <p:cNvGrpSpPr/>
          <p:nvPr/>
        </p:nvGrpSpPr>
        <p:grpSpPr>
          <a:xfrm>
            <a:off x="460497" y="1295400"/>
            <a:ext cx="4644903" cy="1399892"/>
            <a:chOff x="304800" y="1196982"/>
            <a:chExt cx="4572000" cy="1496701"/>
          </a:xfrm>
        </p:grpSpPr>
        <p:sp>
          <p:nvSpPr>
            <p:cNvPr id="122" name="Oval 121"/>
            <p:cNvSpPr/>
            <p:nvPr/>
          </p:nvSpPr>
          <p:spPr>
            <a:xfrm>
              <a:off x="10668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A1</a:t>
              </a:r>
              <a:endParaRPr lang="en-US" sz="1100" i="1" dirty="0">
                <a:solidFill>
                  <a:schemeClr val="tx1"/>
                </a:solidFill>
              </a:endParaRPr>
            </a:p>
          </p:txBody>
        </p:sp>
        <p:sp>
          <p:nvSpPr>
            <p:cNvPr id="123" name="Oval 122"/>
            <p:cNvSpPr/>
            <p:nvPr/>
          </p:nvSpPr>
          <p:spPr>
            <a:xfrm>
              <a:off x="3048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1.1</a:t>
              </a:r>
              <a:endParaRPr lang="en-US" sz="1100" i="1" dirty="0">
                <a:solidFill>
                  <a:schemeClr val="tx1"/>
                </a:solidFill>
              </a:endParaRPr>
            </a:p>
          </p:txBody>
        </p:sp>
        <p:sp>
          <p:nvSpPr>
            <p:cNvPr id="124" name="Oval 123"/>
            <p:cNvSpPr/>
            <p:nvPr/>
          </p:nvSpPr>
          <p:spPr>
            <a:xfrm>
              <a:off x="19050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1.2</a:t>
              </a:r>
              <a:endParaRPr lang="en-US" sz="1100" i="1" dirty="0">
                <a:solidFill>
                  <a:schemeClr val="tx1"/>
                </a:solidFill>
              </a:endParaRPr>
            </a:p>
          </p:txBody>
        </p:sp>
        <p:cxnSp>
          <p:nvCxnSpPr>
            <p:cNvPr id="125" name="Straight Connector 124"/>
            <p:cNvCxnSpPr>
              <a:endCxn id="123" idx="0"/>
            </p:cNvCxnSpPr>
            <p:nvPr/>
          </p:nvCxnSpPr>
          <p:spPr>
            <a:xfrm flipH="1">
              <a:off x="571500"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4" idx="0"/>
            </p:cNvCxnSpPr>
            <p:nvPr/>
          </p:nvCxnSpPr>
          <p:spPr>
            <a:xfrm>
              <a:off x="13335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5052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B1</a:t>
              </a:r>
              <a:endParaRPr lang="en-US" sz="1100" i="1" dirty="0">
                <a:solidFill>
                  <a:schemeClr val="tx1"/>
                </a:solidFill>
              </a:endParaRPr>
            </a:p>
          </p:txBody>
        </p:sp>
        <p:sp>
          <p:nvSpPr>
            <p:cNvPr id="128" name="Oval 127"/>
            <p:cNvSpPr/>
            <p:nvPr/>
          </p:nvSpPr>
          <p:spPr>
            <a:xfrm>
              <a:off x="27432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.1</a:t>
              </a:r>
              <a:endParaRPr lang="en-US" sz="1100" i="1" dirty="0">
                <a:solidFill>
                  <a:schemeClr val="tx1"/>
                </a:solidFill>
              </a:endParaRPr>
            </a:p>
          </p:txBody>
        </p:sp>
        <p:sp>
          <p:nvSpPr>
            <p:cNvPr id="129" name="Oval 128"/>
            <p:cNvSpPr/>
            <p:nvPr/>
          </p:nvSpPr>
          <p:spPr>
            <a:xfrm>
              <a:off x="43434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.2</a:t>
              </a:r>
              <a:endParaRPr lang="en-US" sz="1100" i="1" dirty="0">
                <a:solidFill>
                  <a:schemeClr val="tx1"/>
                </a:solidFill>
              </a:endParaRPr>
            </a:p>
          </p:txBody>
        </p:sp>
        <p:cxnSp>
          <p:nvCxnSpPr>
            <p:cNvPr id="130" name="Straight Connector 129"/>
            <p:cNvCxnSpPr>
              <a:stCxn id="127" idx="4"/>
              <a:endCxn id="128" idx="0"/>
            </p:cNvCxnSpPr>
            <p:nvPr/>
          </p:nvCxnSpPr>
          <p:spPr>
            <a:xfrm flipH="1">
              <a:off x="3009901"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4"/>
              <a:endCxn id="129" idx="0"/>
            </p:cNvCxnSpPr>
            <p:nvPr/>
          </p:nvCxnSpPr>
          <p:spPr>
            <a:xfrm>
              <a:off x="37719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600200" y="1512583"/>
              <a:ext cx="1905000" cy="0"/>
            </a:xfrm>
            <a:prstGeom prst="straightConnector1">
              <a:avLst/>
            </a:prstGeom>
            <a:ln w="508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5" name="TextBox 134"/>
            <p:cNvSpPr txBox="1"/>
            <p:nvPr/>
          </p:nvSpPr>
          <p:spPr>
            <a:xfrm>
              <a:off x="2019410" y="1245883"/>
              <a:ext cx="813043" cy="261610"/>
            </a:xfrm>
            <a:prstGeom prst="rect">
              <a:avLst/>
            </a:prstGeom>
            <a:noFill/>
          </p:spPr>
          <p:txBody>
            <a:bodyPr wrap="none" rtlCol="0">
              <a:spAutoFit/>
            </a:bodyPr>
            <a:lstStyle/>
            <a:p>
              <a:r>
                <a:rPr lang="en-US" sz="1100" kern="0" dirty="0" err="1" smtClean="0"/>
                <a:t>wholePart</a:t>
              </a:r>
              <a:endParaRPr lang="en-US" sz="1100" dirty="0"/>
            </a:p>
          </p:txBody>
        </p:sp>
        <p:sp>
          <p:nvSpPr>
            <p:cNvPr id="139" name="TextBox 138"/>
            <p:cNvSpPr txBox="1"/>
            <p:nvPr/>
          </p:nvSpPr>
          <p:spPr>
            <a:xfrm>
              <a:off x="552745" y="1201579"/>
              <a:ext cx="437855" cy="246221"/>
            </a:xfrm>
            <a:prstGeom prst="rect">
              <a:avLst/>
            </a:prstGeom>
            <a:noFill/>
            <a:ln>
              <a:solidFill>
                <a:schemeClr val="accent1">
                  <a:shade val="95000"/>
                  <a:satMod val="105000"/>
                </a:schemeClr>
              </a:solidFill>
            </a:ln>
          </p:spPr>
          <p:txBody>
            <a:bodyPr wrap="square" rtlCol="0">
              <a:spAutoFit/>
            </a:bodyPr>
            <a:lstStyle/>
            <a:p>
              <a:r>
                <a:rPr lang="en-US" sz="1000" dirty="0" smtClean="0"/>
                <a:t>Part</a:t>
              </a:r>
            </a:p>
          </p:txBody>
        </p:sp>
        <p:sp>
          <p:nvSpPr>
            <p:cNvPr id="140" name="TextBox 139"/>
            <p:cNvSpPr txBox="1"/>
            <p:nvPr/>
          </p:nvSpPr>
          <p:spPr>
            <a:xfrm>
              <a:off x="4076700" y="1196982"/>
              <a:ext cx="571500" cy="250818"/>
            </a:xfrm>
            <a:prstGeom prst="rect">
              <a:avLst/>
            </a:prstGeom>
            <a:noFill/>
            <a:ln>
              <a:solidFill>
                <a:schemeClr val="accent1">
                  <a:shade val="95000"/>
                  <a:satMod val="105000"/>
                </a:schemeClr>
              </a:solidFill>
            </a:ln>
          </p:spPr>
          <p:txBody>
            <a:bodyPr wrap="square" rtlCol="0">
              <a:spAutoFit/>
            </a:bodyPr>
            <a:lstStyle/>
            <a:p>
              <a:r>
                <a:rPr lang="en-US" sz="1000" dirty="0" smtClean="0"/>
                <a:t>Whole</a:t>
              </a:r>
            </a:p>
          </p:txBody>
        </p:sp>
      </p:grpSp>
      <p:sp>
        <p:nvSpPr>
          <p:cNvPr id="166" name="TextBox 165"/>
          <p:cNvSpPr txBox="1"/>
          <p:nvPr/>
        </p:nvSpPr>
        <p:spPr>
          <a:xfrm>
            <a:off x="1073267" y="1965111"/>
            <a:ext cx="826007" cy="244689"/>
          </a:xfrm>
          <a:prstGeom prst="rect">
            <a:avLst/>
          </a:prstGeom>
          <a:noFill/>
        </p:spPr>
        <p:txBody>
          <a:bodyPr wrap="none" rtlCol="0">
            <a:spAutoFit/>
          </a:bodyPr>
          <a:lstStyle/>
          <a:p>
            <a:r>
              <a:rPr lang="en-US" sz="1100" kern="0" dirty="0" err="1" smtClean="0"/>
              <a:t>wholePart</a:t>
            </a:r>
            <a:endParaRPr lang="en-US" sz="1100" dirty="0"/>
          </a:p>
        </p:txBody>
      </p:sp>
      <p:sp>
        <p:nvSpPr>
          <p:cNvPr id="167" name="TextBox 166"/>
          <p:cNvSpPr txBox="1"/>
          <p:nvPr/>
        </p:nvSpPr>
        <p:spPr>
          <a:xfrm>
            <a:off x="3559710" y="1965111"/>
            <a:ext cx="826007" cy="244689"/>
          </a:xfrm>
          <a:prstGeom prst="rect">
            <a:avLst/>
          </a:prstGeom>
          <a:noFill/>
        </p:spPr>
        <p:txBody>
          <a:bodyPr wrap="none" rtlCol="0">
            <a:spAutoFit/>
          </a:bodyPr>
          <a:lstStyle/>
          <a:p>
            <a:r>
              <a:rPr lang="en-US" sz="1100" kern="0" dirty="0" err="1" smtClean="0"/>
              <a:t>wholePart</a:t>
            </a:r>
            <a:endParaRPr lang="en-US" sz="1100" dirty="0"/>
          </a:p>
        </p:txBody>
      </p:sp>
      <p:grpSp>
        <p:nvGrpSpPr>
          <p:cNvPr id="5" name="Group 167"/>
          <p:cNvGrpSpPr/>
          <p:nvPr/>
        </p:nvGrpSpPr>
        <p:grpSpPr>
          <a:xfrm>
            <a:off x="228600" y="3581400"/>
            <a:ext cx="8726622" cy="2706055"/>
            <a:chOff x="166131" y="3958521"/>
            <a:chExt cx="8726622" cy="2706055"/>
          </a:xfrm>
        </p:grpSpPr>
        <p:grpSp>
          <p:nvGrpSpPr>
            <p:cNvPr id="6" name="Group 168"/>
            <p:cNvGrpSpPr/>
            <p:nvPr/>
          </p:nvGrpSpPr>
          <p:grpSpPr>
            <a:xfrm>
              <a:off x="166131" y="3968086"/>
              <a:ext cx="4219387" cy="2641912"/>
              <a:chOff x="4914900" y="4002706"/>
              <a:chExt cx="4219387" cy="2641912"/>
            </a:xfrm>
          </p:grpSpPr>
          <p:sp>
            <p:nvSpPr>
              <p:cNvPr id="220" name="Rectangle 219"/>
              <p:cNvSpPr/>
              <p:nvPr/>
            </p:nvSpPr>
            <p:spPr>
              <a:xfrm>
                <a:off x="4914900" y="4002706"/>
                <a:ext cx="4157881" cy="2589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i="1" dirty="0">
                  <a:solidFill>
                    <a:schemeClr val="tx1"/>
                  </a:solidFill>
                </a:endParaRPr>
              </a:p>
            </p:txBody>
          </p:sp>
          <p:grpSp>
            <p:nvGrpSpPr>
              <p:cNvPr id="7" name="Group 102"/>
              <p:cNvGrpSpPr/>
              <p:nvPr/>
            </p:nvGrpSpPr>
            <p:grpSpPr>
              <a:xfrm>
                <a:off x="7088761" y="4102378"/>
                <a:ext cx="2045526" cy="1279739"/>
                <a:chOff x="3348245" y="3608693"/>
                <a:chExt cx="2177973" cy="1889950"/>
              </a:xfrm>
            </p:grpSpPr>
            <p:sp>
              <p:nvSpPr>
                <p:cNvPr id="258" name="Rectangle 257"/>
                <p:cNvSpPr/>
                <p:nvPr/>
              </p:nvSpPr>
              <p:spPr>
                <a:xfrm>
                  <a:off x="3348246" y="360869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59" name="Rectangle 258"/>
                <p:cNvSpPr/>
                <p:nvPr/>
              </p:nvSpPr>
              <p:spPr>
                <a:xfrm>
                  <a:off x="3348245" y="3609157"/>
                  <a:ext cx="1430546"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60" name="TextBox 259"/>
                <p:cNvSpPr txBox="1"/>
                <p:nvPr/>
              </p:nvSpPr>
              <p:spPr>
                <a:xfrm>
                  <a:off x="3830121" y="4953204"/>
                  <a:ext cx="497019"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261" name="Right Brace 260"/>
                <p:cNvSpPr/>
                <p:nvPr/>
              </p:nvSpPr>
              <p:spPr>
                <a:xfrm>
                  <a:off x="4900673" y="362201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62" name="TextBox 261"/>
                <p:cNvSpPr txBox="1"/>
                <p:nvPr/>
              </p:nvSpPr>
              <p:spPr>
                <a:xfrm>
                  <a:off x="5029199" y="3890021"/>
                  <a:ext cx="497019" cy="545439"/>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263" name="Right Brace 262"/>
                <p:cNvSpPr/>
                <p:nvPr/>
              </p:nvSpPr>
              <p:spPr>
                <a:xfrm rot="5400000">
                  <a:off x="3939767" y="4241637"/>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64" name="TextBox 263"/>
                <p:cNvSpPr txBox="1"/>
                <p:nvPr/>
              </p:nvSpPr>
              <p:spPr>
                <a:xfrm>
                  <a:off x="3376303" y="4483153"/>
                  <a:ext cx="701835" cy="54543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65" name="TextBox 264"/>
                <p:cNvSpPr txBox="1"/>
                <p:nvPr/>
              </p:nvSpPr>
              <p:spPr>
                <a:xfrm>
                  <a:off x="4026469" y="4483153"/>
                  <a:ext cx="701835"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66" name="Straight Connector 265"/>
                <p:cNvCxnSpPr/>
                <p:nvPr/>
              </p:nvCxnSpPr>
              <p:spPr>
                <a:xfrm>
                  <a:off x="3348245" y="403891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3352799" y="4042420"/>
                  <a:ext cx="715273"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268" name="Straight Connector 267"/>
                <p:cNvCxnSpPr/>
                <p:nvPr/>
              </p:nvCxnSpPr>
              <p:spPr>
                <a:xfrm>
                  <a:off x="4069412" y="3612115"/>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101"/>
              <p:cNvGrpSpPr/>
              <p:nvPr/>
            </p:nvGrpSpPr>
            <p:grpSpPr>
              <a:xfrm>
                <a:off x="5063396" y="5364879"/>
                <a:ext cx="2045526" cy="1279739"/>
                <a:chOff x="869080" y="3608693"/>
                <a:chExt cx="2177973" cy="1889950"/>
              </a:xfrm>
            </p:grpSpPr>
            <p:sp>
              <p:nvSpPr>
                <p:cNvPr id="247" name="Rectangle 246"/>
                <p:cNvSpPr/>
                <p:nvPr/>
              </p:nvSpPr>
              <p:spPr>
                <a:xfrm>
                  <a:off x="869081" y="360869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48" name="Rectangle 247"/>
                <p:cNvSpPr/>
                <p:nvPr/>
              </p:nvSpPr>
              <p:spPr>
                <a:xfrm>
                  <a:off x="1593862" y="3609157"/>
                  <a:ext cx="705763"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49" name="TextBox 248"/>
                <p:cNvSpPr txBox="1"/>
                <p:nvPr/>
              </p:nvSpPr>
              <p:spPr>
                <a:xfrm>
                  <a:off x="1350956" y="4953204"/>
                  <a:ext cx="497019"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250" name="Right Brace 249"/>
                <p:cNvSpPr/>
                <p:nvPr/>
              </p:nvSpPr>
              <p:spPr>
                <a:xfrm>
                  <a:off x="2421508" y="362201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51" name="TextBox 250"/>
                <p:cNvSpPr txBox="1"/>
                <p:nvPr/>
              </p:nvSpPr>
              <p:spPr>
                <a:xfrm>
                  <a:off x="2550034" y="3890021"/>
                  <a:ext cx="497019" cy="545439"/>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252" name="Right Brace 251"/>
                <p:cNvSpPr/>
                <p:nvPr/>
              </p:nvSpPr>
              <p:spPr>
                <a:xfrm rot="5400000">
                  <a:off x="1460602" y="4241637"/>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53" name="TextBox 252"/>
                <p:cNvSpPr txBox="1"/>
                <p:nvPr/>
              </p:nvSpPr>
              <p:spPr>
                <a:xfrm>
                  <a:off x="897138" y="4483153"/>
                  <a:ext cx="701835" cy="54543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54" name="TextBox 253"/>
                <p:cNvSpPr txBox="1"/>
                <p:nvPr/>
              </p:nvSpPr>
              <p:spPr>
                <a:xfrm>
                  <a:off x="1547304" y="4483153"/>
                  <a:ext cx="701835"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55" name="Straight Connector 254"/>
                <p:cNvCxnSpPr/>
                <p:nvPr/>
              </p:nvCxnSpPr>
              <p:spPr>
                <a:xfrm>
                  <a:off x="869080" y="403891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873634" y="4042420"/>
                  <a:ext cx="1425992"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257" name="Straight Connector 256"/>
                <p:cNvCxnSpPr/>
                <p:nvPr/>
              </p:nvCxnSpPr>
              <p:spPr>
                <a:xfrm>
                  <a:off x="1590247" y="3612115"/>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104"/>
              <p:cNvGrpSpPr/>
              <p:nvPr/>
            </p:nvGrpSpPr>
            <p:grpSpPr>
              <a:xfrm>
                <a:off x="7046501" y="5333487"/>
                <a:ext cx="2045526" cy="1289655"/>
                <a:chOff x="5102362" y="1675285"/>
                <a:chExt cx="2177973" cy="1904594"/>
              </a:xfrm>
            </p:grpSpPr>
            <p:sp>
              <p:nvSpPr>
                <p:cNvPr id="236" name="Rectangle 235"/>
                <p:cNvSpPr/>
                <p:nvPr/>
              </p:nvSpPr>
              <p:spPr>
                <a:xfrm>
                  <a:off x="5102363" y="168090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37" name="Rectangle 236"/>
                <p:cNvSpPr/>
                <p:nvPr/>
              </p:nvSpPr>
              <p:spPr>
                <a:xfrm>
                  <a:off x="5116019" y="1695291"/>
                  <a:ext cx="715273"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38" name="Right Brace 237"/>
                <p:cNvSpPr/>
                <p:nvPr/>
              </p:nvSpPr>
              <p:spPr>
                <a:xfrm>
                  <a:off x="6654790" y="169422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39" name="TextBox 238"/>
                <p:cNvSpPr txBox="1"/>
                <p:nvPr/>
              </p:nvSpPr>
              <p:spPr>
                <a:xfrm>
                  <a:off x="6783316" y="1962230"/>
                  <a:ext cx="497019" cy="545438"/>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240" name="Right Brace 239"/>
                <p:cNvSpPr/>
                <p:nvPr/>
              </p:nvSpPr>
              <p:spPr>
                <a:xfrm rot="5400000">
                  <a:off x="5693884" y="2354590"/>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41" name="TextBox 240"/>
                <p:cNvSpPr txBox="1"/>
                <p:nvPr/>
              </p:nvSpPr>
              <p:spPr>
                <a:xfrm>
                  <a:off x="5130420" y="2555364"/>
                  <a:ext cx="701835" cy="545438"/>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42" name="TextBox 241"/>
                <p:cNvSpPr txBox="1"/>
                <p:nvPr/>
              </p:nvSpPr>
              <p:spPr>
                <a:xfrm>
                  <a:off x="5780586" y="2555364"/>
                  <a:ext cx="701835" cy="545438"/>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43" name="Straight Connector 242"/>
                <p:cNvCxnSpPr/>
                <p:nvPr/>
              </p:nvCxnSpPr>
              <p:spPr>
                <a:xfrm>
                  <a:off x="5102362" y="211112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5106916" y="2114630"/>
                  <a:ext cx="1425992"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245" name="Straight Connector 244"/>
                <p:cNvCxnSpPr/>
                <p:nvPr/>
              </p:nvCxnSpPr>
              <p:spPr>
                <a:xfrm>
                  <a:off x="5817636" y="1675285"/>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584238" y="3034441"/>
                  <a:ext cx="497019" cy="545438"/>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grpSp>
          <p:grpSp>
            <p:nvGrpSpPr>
              <p:cNvPr id="10" name="Group 102"/>
              <p:cNvGrpSpPr/>
              <p:nvPr/>
            </p:nvGrpSpPr>
            <p:grpSpPr>
              <a:xfrm>
                <a:off x="5063396" y="4137940"/>
                <a:ext cx="2045526" cy="1279739"/>
                <a:chOff x="3348245" y="3608693"/>
                <a:chExt cx="2177973" cy="1889950"/>
              </a:xfrm>
            </p:grpSpPr>
            <p:sp>
              <p:nvSpPr>
                <p:cNvPr id="225" name="Rectangle 224"/>
                <p:cNvSpPr/>
                <p:nvPr/>
              </p:nvSpPr>
              <p:spPr>
                <a:xfrm>
                  <a:off x="3348246" y="360869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26" name="Rectangle 225"/>
                <p:cNvSpPr/>
                <p:nvPr/>
              </p:nvSpPr>
              <p:spPr>
                <a:xfrm>
                  <a:off x="3348245" y="3609157"/>
                  <a:ext cx="1430546"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27" name="TextBox 226"/>
                <p:cNvSpPr txBox="1"/>
                <p:nvPr/>
              </p:nvSpPr>
              <p:spPr>
                <a:xfrm>
                  <a:off x="3830121" y="4953204"/>
                  <a:ext cx="497019"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228" name="Right Brace 227"/>
                <p:cNvSpPr/>
                <p:nvPr/>
              </p:nvSpPr>
              <p:spPr>
                <a:xfrm>
                  <a:off x="4900673" y="362201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29" name="TextBox 228"/>
                <p:cNvSpPr txBox="1"/>
                <p:nvPr/>
              </p:nvSpPr>
              <p:spPr>
                <a:xfrm>
                  <a:off x="5029199" y="3890021"/>
                  <a:ext cx="497019" cy="545439"/>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230" name="Right Brace 229"/>
                <p:cNvSpPr/>
                <p:nvPr/>
              </p:nvSpPr>
              <p:spPr>
                <a:xfrm rot="5400000">
                  <a:off x="3939767" y="4189119"/>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31" name="TextBox 230"/>
                <p:cNvSpPr txBox="1"/>
                <p:nvPr/>
              </p:nvSpPr>
              <p:spPr>
                <a:xfrm>
                  <a:off x="3376303" y="4483153"/>
                  <a:ext cx="701835" cy="54543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32" name="TextBox 231"/>
                <p:cNvSpPr txBox="1"/>
                <p:nvPr/>
              </p:nvSpPr>
              <p:spPr>
                <a:xfrm>
                  <a:off x="4026469" y="4483153"/>
                  <a:ext cx="701835" cy="54543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33" name="Straight Connector 232"/>
                <p:cNvCxnSpPr/>
                <p:nvPr/>
              </p:nvCxnSpPr>
              <p:spPr>
                <a:xfrm>
                  <a:off x="3348245" y="403891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4059743" y="4060180"/>
                  <a:ext cx="715273" cy="431693"/>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235" name="Straight Connector 234"/>
                <p:cNvCxnSpPr/>
                <p:nvPr/>
              </p:nvCxnSpPr>
              <p:spPr>
                <a:xfrm>
                  <a:off x="4069412" y="3612115"/>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11" name="Group 169"/>
            <p:cNvGrpSpPr/>
            <p:nvPr/>
          </p:nvGrpSpPr>
          <p:grpSpPr>
            <a:xfrm>
              <a:off x="4724400" y="3958521"/>
              <a:ext cx="4168353" cy="2706055"/>
              <a:chOff x="94344" y="3944958"/>
              <a:chExt cx="4168353" cy="2706055"/>
            </a:xfrm>
          </p:grpSpPr>
          <p:sp>
            <p:nvSpPr>
              <p:cNvPr id="171" name="Rectangle 170"/>
              <p:cNvSpPr/>
              <p:nvPr/>
            </p:nvSpPr>
            <p:spPr>
              <a:xfrm>
                <a:off x="2113791" y="5321516"/>
                <a:ext cx="2064313" cy="1231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i="1" dirty="0">
                  <a:solidFill>
                    <a:schemeClr val="tx1"/>
                  </a:solidFill>
                </a:endParaRPr>
              </a:p>
            </p:txBody>
          </p:sp>
          <p:sp>
            <p:nvSpPr>
              <p:cNvPr id="172" name="Rectangle 171"/>
              <p:cNvSpPr/>
              <p:nvPr/>
            </p:nvSpPr>
            <p:spPr>
              <a:xfrm>
                <a:off x="94344" y="3944958"/>
                <a:ext cx="2043326" cy="2600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i="1" dirty="0">
                  <a:solidFill>
                    <a:schemeClr val="tx1"/>
                  </a:solidFill>
                </a:endParaRPr>
              </a:p>
            </p:txBody>
          </p:sp>
          <p:grpSp>
            <p:nvGrpSpPr>
              <p:cNvPr id="12" name="Group 98"/>
              <p:cNvGrpSpPr/>
              <p:nvPr/>
            </p:nvGrpSpPr>
            <p:grpSpPr>
              <a:xfrm>
                <a:off x="2226057" y="5356742"/>
                <a:ext cx="2029349" cy="1294271"/>
                <a:chOff x="3348246" y="1776073"/>
                <a:chExt cx="2183118" cy="1881380"/>
              </a:xfrm>
            </p:grpSpPr>
            <p:sp>
              <p:nvSpPr>
                <p:cNvPr id="210" name="Rectangle 209"/>
                <p:cNvSpPr/>
                <p:nvPr/>
              </p:nvSpPr>
              <p:spPr>
                <a:xfrm>
                  <a:off x="3348247" y="177607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11" name="Rectangle 210"/>
                <p:cNvSpPr/>
                <p:nvPr/>
              </p:nvSpPr>
              <p:spPr>
                <a:xfrm>
                  <a:off x="3348246" y="1789398"/>
                  <a:ext cx="715273"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12" name="TextBox 211"/>
                <p:cNvSpPr txBox="1"/>
                <p:nvPr/>
              </p:nvSpPr>
              <p:spPr>
                <a:xfrm>
                  <a:off x="3830122" y="3120584"/>
                  <a:ext cx="502164"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213" name="Right Brace 212"/>
                <p:cNvSpPr/>
                <p:nvPr/>
              </p:nvSpPr>
              <p:spPr>
                <a:xfrm>
                  <a:off x="4900674" y="178939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14" name="TextBox 213"/>
                <p:cNvSpPr txBox="1"/>
                <p:nvPr/>
              </p:nvSpPr>
              <p:spPr>
                <a:xfrm>
                  <a:off x="5029200" y="2057400"/>
                  <a:ext cx="502164" cy="536869"/>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215" name="Right Brace 214"/>
                <p:cNvSpPr/>
                <p:nvPr/>
              </p:nvSpPr>
              <p:spPr>
                <a:xfrm rot="5400000">
                  <a:off x="3939768" y="2454630"/>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16" name="TextBox 215"/>
                <p:cNvSpPr txBox="1"/>
                <p:nvPr/>
              </p:nvSpPr>
              <p:spPr>
                <a:xfrm>
                  <a:off x="3376304" y="2650534"/>
                  <a:ext cx="709101" cy="53686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17" name="TextBox 216"/>
                <p:cNvSpPr txBox="1"/>
                <p:nvPr/>
              </p:nvSpPr>
              <p:spPr>
                <a:xfrm>
                  <a:off x="4026470" y="2650534"/>
                  <a:ext cx="709101"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18" name="Straight Connector 217"/>
                <p:cNvCxnSpPr/>
                <p:nvPr/>
              </p:nvCxnSpPr>
              <p:spPr>
                <a:xfrm>
                  <a:off x="3348246" y="220629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3352800" y="2209800"/>
                  <a:ext cx="715273"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1.1</a:t>
                  </a:r>
                  <a:endParaRPr lang="en-US" i="1" dirty="0">
                    <a:solidFill>
                      <a:srgbClr val="FFFFFF"/>
                    </a:solidFill>
                  </a:endParaRPr>
                </a:p>
              </p:txBody>
            </p:sp>
          </p:grpSp>
          <p:grpSp>
            <p:nvGrpSpPr>
              <p:cNvPr id="13" name="Group 97"/>
              <p:cNvGrpSpPr/>
              <p:nvPr/>
            </p:nvGrpSpPr>
            <p:grpSpPr>
              <a:xfrm>
                <a:off x="173379" y="5330393"/>
                <a:ext cx="1559194" cy="1294271"/>
                <a:chOff x="875504" y="1789397"/>
                <a:chExt cx="1677338" cy="1881380"/>
              </a:xfrm>
            </p:grpSpPr>
            <p:sp>
              <p:nvSpPr>
                <p:cNvPr id="199" name="TextBox 198"/>
                <p:cNvSpPr txBox="1"/>
                <p:nvPr/>
              </p:nvSpPr>
              <p:spPr>
                <a:xfrm>
                  <a:off x="1357380" y="3133908"/>
                  <a:ext cx="502164"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grpSp>
              <p:nvGrpSpPr>
                <p:cNvPr id="14" name="Group 96"/>
                <p:cNvGrpSpPr/>
                <p:nvPr/>
              </p:nvGrpSpPr>
              <p:grpSpPr>
                <a:xfrm>
                  <a:off x="875504" y="1789397"/>
                  <a:ext cx="1677338" cy="1471967"/>
                  <a:chOff x="875504" y="1789397"/>
                  <a:chExt cx="1677338" cy="1471967"/>
                </a:xfrm>
              </p:grpSpPr>
              <p:sp>
                <p:nvSpPr>
                  <p:cNvPr id="201" name="Rectangle 200"/>
                  <p:cNvSpPr/>
                  <p:nvPr/>
                </p:nvSpPr>
                <p:spPr>
                  <a:xfrm>
                    <a:off x="875505" y="1789397"/>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202" name="Rectangle 201"/>
                  <p:cNvSpPr/>
                  <p:nvPr/>
                </p:nvSpPr>
                <p:spPr>
                  <a:xfrm>
                    <a:off x="1600286" y="1789861"/>
                    <a:ext cx="705763"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203" name="Right Brace 202"/>
                  <p:cNvSpPr/>
                  <p:nvPr/>
                </p:nvSpPr>
                <p:spPr>
                  <a:xfrm>
                    <a:off x="2427932" y="1802721"/>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04" name="Right Brace 203"/>
                  <p:cNvSpPr/>
                  <p:nvPr/>
                </p:nvSpPr>
                <p:spPr>
                  <a:xfrm rot="5400000">
                    <a:off x="1467026" y="2422340"/>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205" name="TextBox 204"/>
                  <p:cNvSpPr txBox="1"/>
                  <p:nvPr/>
                </p:nvSpPr>
                <p:spPr>
                  <a:xfrm>
                    <a:off x="903562" y="2663858"/>
                    <a:ext cx="709101" cy="53686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206" name="TextBox 205"/>
                  <p:cNvSpPr txBox="1"/>
                  <p:nvPr/>
                </p:nvSpPr>
                <p:spPr>
                  <a:xfrm>
                    <a:off x="1553728" y="2663858"/>
                    <a:ext cx="709101"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207" name="Straight Connector 206"/>
                  <p:cNvCxnSpPr/>
                  <p:nvPr/>
                </p:nvCxnSpPr>
                <p:spPr>
                  <a:xfrm>
                    <a:off x="875504" y="2219620"/>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a:off x="1603500" y="2223124"/>
                    <a:ext cx="702550"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209" name="Straight Connector 208"/>
                  <p:cNvCxnSpPr/>
                  <p:nvPr/>
                </p:nvCxnSpPr>
                <p:spPr>
                  <a:xfrm>
                    <a:off x="1596671" y="1792819"/>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sp>
            <p:nvSpPr>
              <p:cNvPr id="175" name="TextBox 174"/>
              <p:cNvSpPr txBox="1"/>
              <p:nvPr/>
            </p:nvSpPr>
            <p:spPr>
              <a:xfrm>
                <a:off x="1730974" y="5523181"/>
                <a:ext cx="466794" cy="369332"/>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grpSp>
            <p:nvGrpSpPr>
              <p:cNvPr id="15" name="Group 98"/>
              <p:cNvGrpSpPr/>
              <p:nvPr/>
            </p:nvGrpSpPr>
            <p:grpSpPr>
              <a:xfrm>
                <a:off x="180738" y="4047740"/>
                <a:ext cx="2029349" cy="1294271"/>
                <a:chOff x="3348246" y="1776073"/>
                <a:chExt cx="2183118" cy="1881380"/>
              </a:xfrm>
            </p:grpSpPr>
            <p:sp>
              <p:nvSpPr>
                <p:cNvPr id="189" name="Rectangle 188"/>
                <p:cNvSpPr/>
                <p:nvPr/>
              </p:nvSpPr>
              <p:spPr>
                <a:xfrm>
                  <a:off x="3348247" y="177607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90" name="Rectangle 189"/>
                <p:cNvSpPr/>
                <p:nvPr/>
              </p:nvSpPr>
              <p:spPr>
                <a:xfrm>
                  <a:off x="3348246" y="1789398"/>
                  <a:ext cx="715273"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1.2</a:t>
                  </a:r>
                  <a:endParaRPr lang="en-US" i="1" dirty="0">
                    <a:solidFill>
                      <a:srgbClr val="FFFFFF"/>
                    </a:solidFill>
                  </a:endParaRPr>
                </a:p>
              </p:txBody>
            </p:sp>
            <p:sp>
              <p:nvSpPr>
                <p:cNvPr id="191" name="TextBox 190"/>
                <p:cNvSpPr txBox="1"/>
                <p:nvPr/>
              </p:nvSpPr>
              <p:spPr>
                <a:xfrm>
                  <a:off x="3830122" y="3120584"/>
                  <a:ext cx="502164"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192" name="Right Brace 191"/>
                <p:cNvSpPr/>
                <p:nvPr/>
              </p:nvSpPr>
              <p:spPr>
                <a:xfrm>
                  <a:off x="4900674" y="178939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193" name="TextBox 192"/>
                <p:cNvSpPr txBox="1"/>
                <p:nvPr/>
              </p:nvSpPr>
              <p:spPr>
                <a:xfrm>
                  <a:off x="5029200" y="2057400"/>
                  <a:ext cx="502164" cy="536869"/>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194" name="Right Brace 193"/>
                <p:cNvSpPr/>
                <p:nvPr/>
              </p:nvSpPr>
              <p:spPr>
                <a:xfrm rot="5400000">
                  <a:off x="3939768" y="2409017"/>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195" name="TextBox 194"/>
                <p:cNvSpPr txBox="1"/>
                <p:nvPr/>
              </p:nvSpPr>
              <p:spPr>
                <a:xfrm>
                  <a:off x="3376304" y="2650534"/>
                  <a:ext cx="709101" cy="536869"/>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196" name="TextBox 195"/>
                <p:cNvSpPr txBox="1"/>
                <p:nvPr/>
              </p:nvSpPr>
              <p:spPr>
                <a:xfrm>
                  <a:off x="4026470" y="2650534"/>
                  <a:ext cx="709101" cy="536869"/>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197" name="Straight Connector 196"/>
                <p:cNvCxnSpPr/>
                <p:nvPr/>
              </p:nvCxnSpPr>
              <p:spPr>
                <a:xfrm>
                  <a:off x="3348246" y="220629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8" name="Rectangle 197"/>
                <p:cNvSpPr/>
                <p:nvPr/>
              </p:nvSpPr>
              <p:spPr>
                <a:xfrm>
                  <a:off x="4059744" y="2227560"/>
                  <a:ext cx="715273" cy="431693"/>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i="1" dirty="0">
                      <a:solidFill>
                        <a:srgbClr val="FFFFFF"/>
                      </a:solidFill>
                    </a:rPr>
                    <a:t>A</a:t>
                  </a:r>
                  <a:r>
                    <a:rPr lang="en-US" i="1" dirty="0" smtClean="0">
                      <a:solidFill>
                        <a:srgbClr val="FFFFFF"/>
                      </a:solidFill>
                    </a:rPr>
                    <a:t>1.1</a:t>
                  </a:r>
                  <a:endParaRPr lang="en-US" i="1" dirty="0">
                    <a:solidFill>
                      <a:srgbClr val="FFFFFF"/>
                    </a:solidFill>
                  </a:endParaRPr>
                </a:p>
              </p:txBody>
            </p:sp>
          </p:grpSp>
          <p:grpSp>
            <p:nvGrpSpPr>
              <p:cNvPr id="16" name="Group 103"/>
              <p:cNvGrpSpPr/>
              <p:nvPr/>
            </p:nvGrpSpPr>
            <p:grpSpPr>
              <a:xfrm>
                <a:off x="2241327" y="4052653"/>
                <a:ext cx="2021370" cy="1332841"/>
                <a:chOff x="5850432" y="3621553"/>
                <a:chExt cx="2185696" cy="1859889"/>
              </a:xfrm>
            </p:grpSpPr>
            <p:sp>
              <p:nvSpPr>
                <p:cNvPr id="178" name="Rectangle 177"/>
                <p:cNvSpPr/>
                <p:nvPr/>
              </p:nvSpPr>
              <p:spPr>
                <a:xfrm>
                  <a:off x="5850433" y="3621553"/>
                  <a:ext cx="1430546" cy="8744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179" name="Rectangle 178"/>
                <p:cNvSpPr/>
                <p:nvPr/>
              </p:nvSpPr>
              <p:spPr>
                <a:xfrm>
                  <a:off x="5850432" y="3622017"/>
                  <a:ext cx="1430546" cy="429443"/>
                </a:xfrm>
                <a:prstGeom prst="rect">
                  <a:avLst/>
                </a:prstGeom>
                <a:solidFill>
                  <a:schemeClr val="bg1">
                    <a:lumMod val="7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smtClean="0">
                      <a:solidFill>
                        <a:srgbClr val="FFFFFF"/>
                      </a:solidFill>
                    </a:rPr>
                    <a:t>A1.2</a:t>
                  </a:r>
                  <a:endParaRPr lang="en-US" i="1" dirty="0">
                    <a:solidFill>
                      <a:srgbClr val="FFFFFF"/>
                    </a:solidFill>
                  </a:endParaRPr>
                </a:p>
              </p:txBody>
            </p:sp>
            <p:sp>
              <p:nvSpPr>
                <p:cNvPr id="180" name="TextBox 179"/>
                <p:cNvSpPr txBox="1"/>
                <p:nvPr/>
              </p:nvSpPr>
              <p:spPr>
                <a:xfrm>
                  <a:off x="6332308" y="4966064"/>
                  <a:ext cx="504742" cy="515378"/>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a:t>
                  </a:r>
                  <a:endParaRPr lang="en-US" i="1" dirty="0">
                    <a:solidFill>
                      <a:srgbClr val="000000"/>
                    </a:solidFill>
                  </a:endParaRPr>
                </a:p>
              </p:txBody>
            </p:sp>
            <p:sp>
              <p:nvSpPr>
                <p:cNvPr id="181" name="Right Brace 180"/>
                <p:cNvSpPr/>
                <p:nvPr/>
              </p:nvSpPr>
              <p:spPr>
                <a:xfrm>
                  <a:off x="7402860" y="3634877"/>
                  <a:ext cx="124910" cy="8611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182" name="TextBox 181"/>
                <p:cNvSpPr txBox="1"/>
                <p:nvPr/>
              </p:nvSpPr>
              <p:spPr>
                <a:xfrm>
                  <a:off x="7531386" y="3902880"/>
                  <a:ext cx="504742" cy="515378"/>
                </a:xfrm>
                <a:prstGeom prst="rect">
                  <a:avLst/>
                </a:prstGeom>
                <a:noFill/>
              </p:spPr>
              <p:txBody>
                <a:bodyPr wrap="none" rtlCol="0">
                  <a:spAutoFit/>
                </a:bodyPr>
                <a:lstStyle/>
                <a:p>
                  <a:r>
                    <a:rPr lang="en-US" i="1" dirty="0">
                      <a:solidFill>
                        <a:srgbClr val="000000"/>
                      </a:solidFill>
                    </a:rPr>
                    <a:t>A</a:t>
                  </a:r>
                  <a:r>
                    <a:rPr lang="en-US" i="1" dirty="0" smtClean="0">
                      <a:solidFill>
                        <a:srgbClr val="000000"/>
                      </a:solidFill>
                    </a:rPr>
                    <a:t>1</a:t>
                  </a:r>
                  <a:endParaRPr lang="en-US" i="1" dirty="0">
                    <a:solidFill>
                      <a:srgbClr val="000000"/>
                    </a:solidFill>
                  </a:endParaRPr>
                </a:p>
              </p:txBody>
            </p:sp>
            <p:sp>
              <p:nvSpPr>
                <p:cNvPr id="183" name="Right Brace 182"/>
                <p:cNvSpPr/>
                <p:nvPr/>
              </p:nvSpPr>
              <p:spPr>
                <a:xfrm rot="5400000">
                  <a:off x="6441954" y="4254497"/>
                  <a:ext cx="247502" cy="14305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i="1">
                    <a:solidFill>
                      <a:srgbClr val="000000"/>
                    </a:solidFill>
                  </a:endParaRPr>
                </a:p>
              </p:txBody>
            </p:sp>
            <p:sp>
              <p:nvSpPr>
                <p:cNvPr id="184" name="TextBox 183"/>
                <p:cNvSpPr txBox="1"/>
                <p:nvPr/>
              </p:nvSpPr>
              <p:spPr>
                <a:xfrm>
                  <a:off x="5878491" y="4496014"/>
                  <a:ext cx="712741" cy="515378"/>
                </a:xfrm>
                <a:prstGeom prst="rect">
                  <a:avLst/>
                </a:prstGeom>
                <a:noFill/>
              </p:spPr>
              <p:txBody>
                <a:bodyPr wrap="none" rtlCol="0">
                  <a:spAutoFit/>
                </a:bodyPr>
                <a:lstStyle/>
                <a:p>
                  <a:r>
                    <a:rPr lang="en-US" i="1" dirty="0" smtClean="0">
                      <a:solidFill>
                        <a:srgbClr val="000000"/>
                      </a:solidFill>
                    </a:rPr>
                    <a:t>B1.1</a:t>
                  </a:r>
                  <a:endParaRPr lang="en-US" i="1" dirty="0">
                    <a:solidFill>
                      <a:srgbClr val="000000"/>
                    </a:solidFill>
                  </a:endParaRPr>
                </a:p>
              </p:txBody>
            </p:sp>
            <p:sp>
              <p:nvSpPr>
                <p:cNvPr id="185" name="TextBox 184"/>
                <p:cNvSpPr txBox="1"/>
                <p:nvPr/>
              </p:nvSpPr>
              <p:spPr>
                <a:xfrm>
                  <a:off x="6528656" y="4496014"/>
                  <a:ext cx="712741" cy="515378"/>
                </a:xfrm>
                <a:prstGeom prst="rect">
                  <a:avLst/>
                </a:prstGeom>
                <a:noFill/>
              </p:spPr>
              <p:txBody>
                <a:bodyPr wrap="none" rtlCol="0">
                  <a:spAutoFit/>
                </a:bodyPr>
                <a:lstStyle/>
                <a:p>
                  <a:r>
                    <a:rPr lang="en-US" i="1" dirty="0">
                      <a:solidFill>
                        <a:srgbClr val="000000"/>
                      </a:solidFill>
                    </a:rPr>
                    <a:t>B</a:t>
                  </a:r>
                  <a:r>
                    <a:rPr lang="en-US" i="1" dirty="0" smtClean="0">
                      <a:solidFill>
                        <a:srgbClr val="000000"/>
                      </a:solidFill>
                    </a:rPr>
                    <a:t>1.2</a:t>
                  </a:r>
                  <a:endParaRPr lang="en-US" i="1" dirty="0">
                    <a:solidFill>
                      <a:srgbClr val="000000"/>
                    </a:solidFill>
                  </a:endParaRPr>
                </a:p>
              </p:txBody>
            </p:sp>
            <p:cxnSp>
              <p:nvCxnSpPr>
                <p:cNvPr id="186" name="Straight Connector 185"/>
                <p:cNvCxnSpPr/>
                <p:nvPr/>
              </p:nvCxnSpPr>
              <p:spPr>
                <a:xfrm>
                  <a:off x="5850432" y="4051776"/>
                  <a:ext cx="1430547" cy="35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5854986" y="4055280"/>
                  <a:ext cx="1425992" cy="431694"/>
                </a:xfrm>
                <a:prstGeom prst="rect">
                  <a:avLst/>
                </a:prstGeom>
                <a:solidFill>
                  <a:schemeClr val="bg2"/>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i="1" dirty="0">
                      <a:solidFill>
                        <a:srgbClr val="FFFFFF"/>
                      </a:solidFill>
                    </a:rPr>
                    <a:t>A</a:t>
                  </a:r>
                  <a:r>
                    <a:rPr lang="en-US" i="1" dirty="0" smtClean="0">
                      <a:solidFill>
                        <a:srgbClr val="FFFFFF"/>
                      </a:solidFill>
                    </a:rPr>
                    <a:t>1.1</a:t>
                  </a:r>
                  <a:endParaRPr lang="en-US" i="1" dirty="0">
                    <a:solidFill>
                      <a:srgbClr val="FFFFFF"/>
                    </a:solidFill>
                  </a:endParaRPr>
                </a:p>
              </p:txBody>
            </p:sp>
            <p:cxnSp>
              <p:nvCxnSpPr>
                <p:cNvPr id="188" name="Straight Connector 187"/>
                <p:cNvCxnSpPr/>
                <p:nvPr/>
              </p:nvCxnSpPr>
              <p:spPr>
                <a:xfrm>
                  <a:off x="6571599" y="3624975"/>
                  <a:ext cx="2276" cy="87103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grpSp>
      <p:cxnSp>
        <p:nvCxnSpPr>
          <p:cNvPr id="269" name="Curved Connector 268"/>
          <p:cNvCxnSpPr/>
          <p:nvPr/>
        </p:nvCxnSpPr>
        <p:spPr>
          <a:xfrm rot="16200000" flipH="1">
            <a:off x="2030085"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0" name="Curved Connector 269"/>
          <p:cNvCxnSpPr/>
          <p:nvPr/>
        </p:nvCxnSpPr>
        <p:spPr>
          <a:xfrm rot="5400000" flipH="1" flipV="1">
            <a:off x="3441699"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1" name="Curved Connector 270"/>
          <p:cNvCxnSpPr/>
          <p:nvPr/>
        </p:nvCxnSpPr>
        <p:spPr>
          <a:xfrm rot="16200000" flipH="1">
            <a:off x="2774950"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2" name="Straight Arrow Connector 271"/>
          <p:cNvCxnSpPr/>
          <p:nvPr/>
        </p:nvCxnSpPr>
        <p:spPr>
          <a:xfrm>
            <a:off x="2544435"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315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Validation for Relationship Type: </a:t>
            </a:r>
            <a:r>
              <a:rPr lang="en-US" sz="2400" dirty="0" err="1" smtClean="0"/>
              <a:t>WholePartType</a:t>
            </a:r>
            <a:endParaRPr lang="en-US" sz="24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14</a:t>
            </a:fld>
            <a:endParaRPr lang="en-US">
              <a:solidFill>
                <a:srgbClr val="000000"/>
              </a:solidFill>
            </a:endParaRPr>
          </a:p>
        </p:txBody>
      </p:sp>
      <p:sp>
        <p:nvSpPr>
          <p:cNvPr id="138" name="TextBox 137"/>
          <p:cNvSpPr txBox="1"/>
          <p:nvPr/>
        </p:nvSpPr>
        <p:spPr>
          <a:xfrm>
            <a:off x="685800" y="3352800"/>
            <a:ext cx="7620000" cy="2667000"/>
          </a:xfrm>
          <a:prstGeom prst="rect">
            <a:avLst/>
          </a:prstGeom>
          <a:noFill/>
        </p:spPr>
        <p:txBody>
          <a:bodyPr wrap="square" rtlCol="0">
            <a:normAutofit fontScale="92500" lnSpcReduction="20000"/>
          </a:bodyPr>
          <a:lstStyle/>
          <a:p>
            <a:pPr algn="ctr"/>
            <a:r>
              <a:rPr lang="en-US" sz="1400" b="1" dirty="0">
                <a:solidFill>
                  <a:srgbClr val="000000"/>
                </a:solidFill>
              </a:rPr>
              <a:t>Validation Check:</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a:solidFill>
                  <a:srgbClr val="000000"/>
                </a:solidFill>
              </a:rPr>
              <a:t>Every </a:t>
            </a:r>
            <a:r>
              <a:rPr lang="en-US" sz="1400" dirty="0" smtClean="0">
                <a:solidFill>
                  <a:srgbClr val="000000"/>
                </a:solidFill>
              </a:rPr>
              <a:t>SST/WPT </a:t>
            </a:r>
            <a:r>
              <a:rPr lang="en-US" sz="1400" dirty="0">
                <a:solidFill>
                  <a:srgbClr val="000000"/>
                </a:solidFill>
              </a:rPr>
              <a:t>of A1 must have a </a:t>
            </a:r>
            <a:r>
              <a:rPr lang="en-US" sz="1400" dirty="0" err="1" smtClean="0">
                <a:solidFill>
                  <a:srgbClr val="000000"/>
                </a:solidFill>
              </a:rPr>
              <a:t>PartType</a:t>
            </a:r>
            <a:r>
              <a:rPr lang="en-US" sz="1400" dirty="0" smtClean="0">
                <a:solidFill>
                  <a:srgbClr val="000000"/>
                </a:solidFill>
              </a:rPr>
              <a:t> </a:t>
            </a:r>
            <a:r>
              <a:rPr lang="en-US" sz="1400" dirty="0">
                <a:solidFill>
                  <a:srgbClr val="000000"/>
                </a:solidFill>
              </a:rPr>
              <a:t>with B1 and conversely, every </a:t>
            </a:r>
            <a:r>
              <a:rPr lang="en-US" sz="1400" dirty="0" smtClean="0">
                <a:solidFill>
                  <a:srgbClr val="000000"/>
                </a:solidFill>
              </a:rPr>
              <a:t>SST/WPT </a:t>
            </a:r>
            <a:r>
              <a:rPr lang="en-US" sz="1400" dirty="0">
                <a:solidFill>
                  <a:srgbClr val="000000"/>
                </a:solidFill>
              </a:rPr>
              <a:t>of B1 has </a:t>
            </a:r>
            <a:r>
              <a:rPr lang="en-US" sz="1400" dirty="0" smtClean="0">
                <a:solidFill>
                  <a:srgbClr val="000000"/>
                </a:solidFill>
              </a:rPr>
              <a:t>a </a:t>
            </a:r>
            <a:r>
              <a:rPr lang="en-US" sz="1400" dirty="0">
                <a:solidFill>
                  <a:srgbClr val="000000"/>
                </a:solidFill>
              </a:rPr>
              <a:t>inverse </a:t>
            </a:r>
            <a:r>
              <a:rPr lang="en-US" sz="1400" dirty="0" err="1">
                <a:solidFill>
                  <a:srgbClr val="000000"/>
                </a:solidFill>
              </a:rPr>
              <a:t>P</a:t>
            </a:r>
            <a:r>
              <a:rPr lang="en-US" sz="1400" dirty="0" err="1" smtClean="0">
                <a:solidFill>
                  <a:srgbClr val="000000"/>
                </a:solidFill>
              </a:rPr>
              <a:t>artType</a:t>
            </a:r>
            <a:r>
              <a:rPr lang="en-US" sz="1400" dirty="0" smtClean="0">
                <a:solidFill>
                  <a:srgbClr val="000000"/>
                </a:solidFill>
              </a:rPr>
              <a:t> </a:t>
            </a:r>
            <a:r>
              <a:rPr lang="en-US" sz="1400" dirty="0">
                <a:solidFill>
                  <a:srgbClr val="000000"/>
                </a:solidFill>
              </a:rPr>
              <a:t>with </a:t>
            </a:r>
            <a:r>
              <a:rPr lang="en-US" sz="1400" dirty="0" smtClean="0">
                <a:solidFill>
                  <a:srgbClr val="000000"/>
                </a:solidFill>
              </a:rPr>
              <a:t>A1 (Note 1)</a:t>
            </a:r>
          </a:p>
          <a:p>
            <a:pPr marL="228600" indent="-228600">
              <a:buFont typeface="+mj-lt"/>
              <a:buAutoNum type="arabicPeriod"/>
            </a:pPr>
            <a:endParaRPr lang="en-US" sz="1400" dirty="0">
              <a:solidFill>
                <a:srgbClr val="000000"/>
              </a:solidFill>
            </a:endParaRPr>
          </a:p>
          <a:p>
            <a:pPr marL="228600" indent="-228600">
              <a:buFont typeface="+mj-lt"/>
              <a:buAutoNum type="arabicPeriod"/>
            </a:pPr>
            <a:r>
              <a:rPr lang="en-US" sz="1400" dirty="0" smtClean="0">
                <a:solidFill>
                  <a:srgbClr val="000000"/>
                </a:solidFill>
              </a:rPr>
              <a:t>If </a:t>
            </a:r>
            <a:r>
              <a:rPr lang="en-US" sz="1400" dirty="0">
                <a:solidFill>
                  <a:srgbClr val="000000"/>
                </a:solidFill>
              </a:rPr>
              <a:t>all the </a:t>
            </a:r>
            <a:r>
              <a:rPr lang="en-US" sz="1400" dirty="0" err="1">
                <a:solidFill>
                  <a:srgbClr val="000000"/>
                </a:solidFill>
              </a:rPr>
              <a:t>P</a:t>
            </a:r>
            <a:r>
              <a:rPr lang="en-US" sz="1400" dirty="0" err="1" smtClean="0">
                <a:solidFill>
                  <a:srgbClr val="000000"/>
                </a:solidFill>
              </a:rPr>
              <a:t>artTypes</a:t>
            </a:r>
            <a:r>
              <a:rPr lang="en-US" sz="1400" dirty="0" smtClean="0">
                <a:solidFill>
                  <a:srgbClr val="000000"/>
                </a:solidFill>
              </a:rPr>
              <a:t> </a:t>
            </a:r>
            <a:r>
              <a:rPr lang="en-US" sz="1400" dirty="0">
                <a:solidFill>
                  <a:srgbClr val="000000"/>
                </a:solidFill>
              </a:rPr>
              <a:t>of A1 have a </a:t>
            </a:r>
            <a:r>
              <a:rPr lang="en-US" sz="1400" dirty="0" err="1" smtClean="0">
                <a:solidFill>
                  <a:srgbClr val="000000"/>
                </a:solidFill>
              </a:rPr>
              <a:t>WholePartType</a:t>
            </a:r>
            <a:r>
              <a:rPr lang="en-US" sz="1400" dirty="0" smtClean="0">
                <a:solidFill>
                  <a:srgbClr val="000000"/>
                </a:solidFill>
              </a:rPr>
              <a:t> </a:t>
            </a:r>
            <a:r>
              <a:rPr lang="en-US" sz="1400" dirty="0">
                <a:solidFill>
                  <a:srgbClr val="000000"/>
                </a:solidFill>
              </a:rPr>
              <a:t>with any </a:t>
            </a:r>
            <a:r>
              <a:rPr lang="en-US" sz="1400" dirty="0" err="1" smtClean="0">
                <a:solidFill>
                  <a:srgbClr val="000000"/>
                </a:solidFill>
              </a:rPr>
              <a:t>PartType</a:t>
            </a:r>
            <a:r>
              <a:rPr lang="en-US" sz="1400" dirty="0" smtClean="0">
                <a:solidFill>
                  <a:srgbClr val="000000"/>
                </a:solidFill>
              </a:rPr>
              <a:t> </a:t>
            </a:r>
            <a:r>
              <a:rPr lang="en-US" sz="1400" dirty="0">
                <a:solidFill>
                  <a:srgbClr val="000000"/>
                </a:solidFill>
              </a:rPr>
              <a:t>of B1, then A1 must be a </a:t>
            </a:r>
            <a:r>
              <a:rPr lang="en-US" sz="1400" dirty="0" err="1" smtClean="0">
                <a:solidFill>
                  <a:srgbClr val="000000"/>
                </a:solidFill>
              </a:rPr>
              <a:t>WholePartType</a:t>
            </a:r>
            <a:r>
              <a:rPr lang="en-US" sz="1400" dirty="0" smtClean="0">
                <a:solidFill>
                  <a:srgbClr val="000000"/>
                </a:solidFill>
              </a:rPr>
              <a:t> </a:t>
            </a:r>
            <a:r>
              <a:rPr lang="en-US" sz="1400" dirty="0">
                <a:solidFill>
                  <a:srgbClr val="000000"/>
                </a:solidFill>
              </a:rPr>
              <a:t>of B1 (and A1 = union A11 and A12 and B1 = B11 and B12</a:t>
            </a:r>
            <a:r>
              <a:rPr lang="en-US" sz="1400" dirty="0" smtClean="0">
                <a:solidFill>
                  <a:srgbClr val="000000"/>
                </a:solidFill>
              </a:rPr>
              <a:t>)</a:t>
            </a:r>
          </a:p>
          <a:p>
            <a:pPr marL="228600" indent="-228600">
              <a:buFont typeface="+mj-lt"/>
              <a:buAutoNum type="arabicPeriod"/>
            </a:pPr>
            <a:endParaRPr lang="en-US" sz="1400" dirty="0">
              <a:solidFill>
                <a:srgbClr val="000000"/>
              </a:solidFill>
            </a:endParaRPr>
          </a:p>
          <a:p>
            <a:pPr marL="228600" indent="-228600">
              <a:buFont typeface="+mj-lt"/>
              <a:buAutoNum type="arabicPeriod"/>
            </a:pPr>
            <a:r>
              <a:rPr lang="en-US" sz="1400" dirty="0">
                <a:solidFill>
                  <a:srgbClr val="000000"/>
                </a:solidFill>
              </a:rPr>
              <a:t>If all </a:t>
            </a:r>
            <a:r>
              <a:rPr lang="en-US" sz="1400" dirty="0" smtClean="0">
                <a:solidFill>
                  <a:srgbClr val="000000"/>
                </a:solidFill>
              </a:rPr>
              <a:t>SST </a:t>
            </a:r>
            <a:r>
              <a:rPr lang="en-US" sz="1400" dirty="0">
                <a:solidFill>
                  <a:srgbClr val="000000"/>
                </a:solidFill>
              </a:rPr>
              <a:t>of A1 have an </a:t>
            </a:r>
            <a:r>
              <a:rPr lang="en-US" sz="1400" dirty="0" smtClean="0">
                <a:solidFill>
                  <a:srgbClr val="000000"/>
                </a:solidFill>
              </a:rPr>
              <a:t>OverlapType </a:t>
            </a:r>
            <a:r>
              <a:rPr lang="en-US" sz="1400" dirty="0">
                <a:solidFill>
                  <a:srgbClr val="000000"/>
                </a:solidFill>
              </a:rPr>
              <a:t>with any </a:t>
            </a:r>
            <a:r>
              <a:rPr lang="en-US" sz="1400" dirty="0" smtClean="0">
                <a:solidFill>
                  <a:srgbClr val="000000"/>
                </a:solidFill>
              </a:rPr>
              <a:t>SST </a:t>
            </a:r>
            <a:r>
              <a:rPr lang="en-US" sz="1400" dirty="0">
                <a:solidFill>
                  <a:srgbClr val="000000"/>
                </a:solidFill>
              </a:rPr>
              <a:t>of B1 and conversely, then A1 must </a:t>
            </a:r>
            <a:r>
              <a:rPr lang="en-US" sz="1400" dirty="0" smtClean="0">
                <a:solidFill>
                  <a:srgbClr val="000000"/>
                </a:solidFill>
              </a:rPr>
              <a:t>OverlapType B1 (Note 1)</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smtClean="0">
                <a:solidFill>
                  <a:srgbClr val="000000"/>
                </a:solidFill>
              </a:rPr>
              <a:t>If all the </a:t>
            </a:r>
            <a:r>
              <a:rPr lang="en-US" sz="1400" dirty="0" err="1" smtClean="0">
                <a:solidFill>
                  <a:srgbClr val="000000"/>
                </a:solidFill>
              </a:rPr>
              <a:t>PartType</a:t>
            </a:r>
            <a:r>
              <a:rPr lang="en-US" sz="1400" dirty="0" smtClean="0">
                <a:solidFill>
                  <a:srgbClr val="000000"/>
                </a:solidFill>
              </a:rPr>
              <a:t> of A1 has a </a:t>
            </a:r>
            <a:r>
              <a:rPr lang="en-US" sz="1400" dirty="0" err="1" smtClean="0">
                <a:solidFill>
                  <a:srgbClr val="000000"/>
                </a:solidFill>
              </a:rPr>
              <a:t>WholePartType</a:t>
            </a:r>
            <a:r>
              <a:rPr lang="en-US" sz="1400" dirty="0" smtClean="0">
                <a:solidFill>
                  <a:srgbClr val="000000"/>
                </a:solidFill>
              </a:rPr>
              <a:t> with any </a:t>
            </a:r>
            <a:r>
              <a:rPr lang="en-US" sz="1400" dirty="0" err="1" smtClean="0">
                <a:solidFill>
                  <a:srgbClr val="000000"/>
                </a:solidFill>
              </a:rPr>
              <a:t>PartType</a:t>
            </a:r>
            <a:r>
              <a:rPr lang="en-US" sz="1400" dirty="0" smtClean="0">
                <a:solidFill>
                  <a:srgbClr val="000000"/>
                </a:solidFill>
              </a:rPr>
              <a:t> of B1 and conversely, then A1 must </a:t>
            </a:r>
            <a:r>
              <a:rPr lang="en-US" sz="1400" dirty="0" err="1" smtClean="0">
                <a:solidFill>
                  <a:srgbClr val="000000"/>
                </a:solidFill>
              </a:rPr>
              <a:t>OverlapType</a:t>
            </a:r>
            <a:r>
              <a:rPr lang="en-US" sz="1400" dirty="0" smtClean="0">
                <a:solidFill>
                  <a:srgbClr val="000000"/>
                </a:solidFill>
              </a:rPr>
              <a:t> B1 (Note 2)</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smtClean="0">
                <a:solidFill>
                  <a:srgbClr val="000000"/>
                </a:solidFill>
              </a:rPr>
              <a:t>If all </a:t>
            </a:r>
            <a:r>
              <a:rPr lang="en-US" sz="1400" dirty="0" err="1" smtClean="0">
                <a:solidFill>
                  <a:srgbClr val="000000"/>
                </a:solidFill>
              </a:rPr>
              <a:t>PartTypes</a:t>
            </a:r>
            <a:r>
              <a:rPr lang="en-US" sz="1400" dirty="0" smtClean="0">
                <a:solidFill>
                  <a:srgbClr val="000000"/>
                </a:solidFill>
              </a:rPr>
              <a:t> of A1 have an OverlapType with any </a:t>
            </a:r>
            <a:r>
              <a:rPr lang="en-US" sz="1400" dirty="0" err="1" smtClean="0">
                <a:solidFill>
                  <a:srgbClr val="000000"/>
                </a:solidFill>
              </a:rPr>
              <a:t>PartType</a:t>
            </a:r>
            <a:r>
              <a:rPr lang="en-US" sz="1400" dirty="0" smtClean="0">
                <a:solidFill>
                  <a:srgbClr val="000000"/>
                </a:solidFill>
              </a:rPr>
              <a:t> of B1 and conversely, then A1 must </a:t>
            </a:r>
            <a:r>
              <a:rPr lang="en-US" sz="1400" dirty="0" err="1" smtClean="0">
                <a:solidFill>
                  <a:srgbClr val="000000"/>
                </a:solidFill>
              </a:rPr>
              <a:t>OverlapType</a:t>
            </a:r>
            <a:r>
              <a:rPr lang="en-US" sz="1400" dirty="0" smtClean="0">
                <a:solidFill>
                  <a:srgbClr val="000000"/>
                </a:solidFill>
              </a:rPr>
              <a:t> B1 (Note 2)</a:t>
            </a:r>
          </a:p>
          <a:p>
            <a:pPr marL="228600" indent="-228600">
              <a:buFont typeface="+mj-lt"/>
              <a:buAutoNum type="arabicPeriod"/>
            </a:pPr>
            <a:endParaRPr lang="en-US" sz="900" dirty="0">
              <a:solidFill>
                <a:srgbClr val="000000"/>
              </a:solidFill>
            </a:endParaRPr>
          </a:p>
        </p:txBody>
      </p:sp>
      <p:grpSp>
        <p:nvGrpSpPr>
          <p:cNvPr id="3" name="Group 133"/>
          <p:cNvGrpSpPr/>
          <p:nvPr/>
        </p:nvGrpSpPr>
        <p:grpSpPr>
          <a:xfrm>
            <a:off x="2214852" y="1371600"/>
            <a:ext cx="4795548" cy="1399892"/>
            <a:chOff x="462252" y="1295400"/>
            <a:chExt cx="4795548" cy="1399892"/>
          </a:xfrm>
        </p:grpSpPr>
        <p:grpSp>
          <p:nvGrpSpPr>
            <p:cNvPr id="5" name="Group 22"/>
            <p:cNvGrpSpPr/>
            <p:nvPr/>
          </p:nvGrpSpPr>
          <p:grpSpPr>
            <a:xfrm>
              <a:off x="462252" y="1295400"/>
              <a:ext cx="4795548" cy="1399892"/>
              <a:chOff x="304800" y="1196982"/>
              <a:chExt cx="4720281" cy="1496701"/>
            </a:xfrm>
          </p:grpSpPr>
          <p:sp>
            <p:nvSpPr>
              <p:cNvPr id="122" name="Oval 121"/>
              <p:cNvSpPr/>
              <p:nvPr/>
            </p:nvSpPr>
            <p:spPr>
              <a:xfrm>
                <a:off x="10668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A1</a:t>
                </a:r>
                <a:endParaRPr lang="en-US" sz="1100" dirty="0">
                  <a:solidFill>
                    <a:schemeClr val="tx1"/>
                  </a:solidFill>
                </a:endParaRPr>
              </a:p>
            </p:txBody>
          </p:sp>
          <p:sp>
            <p:nvSpPr>
              <p:cNvPr id="123" name="Oval 122"/>
              <p:cNvSpPr/>
              <p:nvPr/>
            </p:nvSpPr>
            <p:spPr>
              <a:xfrm>
                <a:off x="3048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1.1</a:t>
                </a:r>
                <a:endParaRPr lang="en-US" sz="1100" dirty="0">
                  <a:solidFill>
                    <a:schemeClr val="tx1"/>
                  </a:solidFill>
                </a:endParaRPr>
              </a:p>
            </p:txBody>
          </p:sp>
          <p:sp>
            <p:nvSpPr>
              <p:cNvPr id="124" name="Oval 123"/>
              <p:cNvSpPr/>
              <p:nvPr/>
            </p:nvSpPr>
            <p:spPr>
              <a:xfrm>
                <a:off x="19050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1.2</a:t>
                </a:r>
                <a:endParaRPr lang="en-US" sz="1100" dirty="0">
                  <a:solidFill>
                    <a:schemeClr val="tx1"/>
                  </a:solidFill>
                </a:endParaRPr>
              </a:p>
            </p:txBody>
          </p:sp>
          <p:cxnSp>
            <p:nvCxnSpPr>
              <p:cNvPr id="125" name="Straight Connector 124"/>
              <p:cNvCxnSpPr>
                <a:endCxn id="123" idx="0"/>
              </p:cNvCxnSpPr>
              <p:nvPr/>
            </p:nvCxnSpPr>
            <p:spPr>
              <a:xfrm flipH="1">
                <a:off x="571500"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4" idx="0"/>
              </p:cNvCxnSpPr>
              <p:nvPr/>
            </p:nvCxnSpPr>
            <p:spPr>
              <a:xfrm>
                <a:off x="13335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5052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B1</a:t>
                </a:r>
                <a:endParaRPr lang="en-US" sz="1100" dirty="0">
                  <a:solidFill>
                    <a:schemeClr val="tx1"/>
                  </a:solidFill>
                </a:endParaRPr>
              </a:p>
            </p:txBody>
          </p:sp>
          <p:sp>
            <p:nvSpPr>
              <p:cNvPr id="128" name="Oval 127"/>
              <p:cNvSpPr/>
              <p:nvPr/>
            </p:nvSpPr>
            <p:spPr>
              <a:xfrm>
                <a:off x="27432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.1</a:t>
                </a:r>
                <a:endParaRPr lang="en-US" sz="1100" dirty="0">
                  <a:solidFill>
                    <a:schemeClr val="tx1"/>
                  </a:solidFill>
                </a:endParaRPr>
              </a:p>
            </p:txBody>
          </p:sp>
          <p:sp>
            <p:nvSpPr>
              <p:cNvPr id="129" name="Oval 128"/>
              <p:cNvSpPr/>
              <p:nvPr/>
            </p:nvSpPr>
            <p:spPr>
              <a:xfrm>
                <a:off x="43434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.2</a:t>
                </a:r>
                <a:endParaRPr lang="en-US" sz="1100" dirty="0">
                  <a:solidFill>
                    <a:schemeClr val="tx1"/>
                  </a:solidFill>
                </a:endParaRPr>
              </a:p>
            </p:txBody>
          </p:sp>
          <p:cxnSp>
            <p:nvCxnSpPr>
              <p:cNvPr id="130" name="Straight Connector 129"/>
              <p:cNvCxnSpPr>
                <a:stCxn id="127" idx="4"/>
                <a:endCxn id="128" idx="0"/>
              </p:cNvCxnSpPr>
              <p:nvPr/>
            </p:nvCxnSpPr>
            <p:spPr>
              <a:xfrm flipH="1">
                <a:off x="3009900" y="1779283"/>
                <a:ext cx="76200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4"/>
                <a:endCxn id="129" idx="0"/>
              </p:cNvCxnSpPr>
              <p:nvPr/>
            </p:nvCxnSpPr>
            <p:spPr>
              <a:xfrm>
                <a:off x="3771901"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600200" y="1512583"/>
                <a:ext cx="1905000" cy="0"/>
              </a:xfrm>
              <a:prstGeom prst="straightConnector1">
                <a:avLst/>
              </a:prstGeom>
              <a:ln w="508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5" name="TextBox 134"/>
              <p:cNvSpPr txBox="1"/>
              <p:nvPr/>
            </p:nvSpPr>
            <p:spPr>
              <a:xfrm>
                <a:off x="2019410" y="1245883"/>
                <a:ext cx="1139519" cy="279702"/>
              </a:xfrm>
              <a:prstGeom prst="rect">
                <a:avLst/>
              </a:prstGeom>
              <a:noFill/>
            </p:spPr>
            <p:txBody>
              <a:bodyPr wrap="none" rtlCol="0">
                <a:spAutoFit/>
              </a:bodyPr>
              <a:lstStyle/>
              <a:p>
                <a:r>
                  <a:rPr lang="en-US" sz="1100" kern="0" dirty="0" err="1" smtClean="0"/>
                  <a:t>WholePartType</a:t>
                </a:r>
                <a:endParaRPr lang="en-US" sz="1100" dirty="0"/>
              </a:p>
            </p:txBody>
          </p:sp>
          <p:sp>
            <p:nvSpPr>
              <p:cNvPr id="139" name="TextBox 138"/>
              <p:cNvSpPr txBox="1"/>
              <p:nvPr/>
            </p:nvSpPr>
            <p:spPr>
              <a:xfrm>
                <a:off x="304801" y="1201579"/>
                <a:ext cx="685801" cy="263248"/>
              </a:xfrm>
              <a:prstGeom prst="rect">
                <a:avLst/>
              </a:prstGeom>
              <a:noFill/>
              <a:ln>
                <a:solidFill>
                  <a:schemeClr val="accent1">
                    <a:shade val="95000"/>
                    <a:satMod val="105000"/>
                  </a:schemeClr>
                </a:solidFill>
              </a:ln>
            </p:spPr>
            <p:txBody>
              <a:bodyPr wrap="square" rtlCol="0">
                <a:spAutoFit/>
              </a:bodyPr>
              <a:lstStyle/>
              <a:p>
                <a:r>
                  <a:rPr lang="en-US" sz="1000" dirty="0" err="1" smtClean="0"/>
                  <a:t>PartType</a:t>
                </a:r>
                <a:endParaRPr lang="en-US" sz="1000" dirty="0" smtClean="0"/>
              </a:p>
            </p:txBody>
          </p:sp>
          <p:sp>
            <p:nvSpPr>
              <p:cNvPr id="140" name="TextBox 139"/>
              <p:cNvSpPr txBox="1"/>
              <p:nvPr/>
            </p:nvSpPr>
            <p:spPr>
              <a:xfrm>
                <a:off x="4076700" y="1196982"/>
                <a:ext cx="948381" cy="263248"/>
              </a:xfrm>
              <a:prstGeom prst="rect">
                <a:avLst/>
              </a:prstGeom>
              <a:noFill/>
              <a:ln>
                <a:solidFill>
                  <a:schemeClr val="accent1">
                    <a:shade val="95000"/>
                    <a:satMod val="105000"/>
                  </a:schemeClr>
                </a:solidFill>
              </a:ln>
            </p:spPr>
            <p:txBody>
              <a:bodyPr wrap="square" rtlCol="0">
                <a:spAutoFit/>
              </a:bodyPr>
              <a:lstStyle/>
              <a:p>
                <a:r>
                  <a:rPr lang="en-US" sz="1000" dirty="0" err="1" smtClean="0"/>
                  <a:t>WholeType</a:t>
                </a:r>
                <a:endParaRPr lang="en-US" sz="1000" dirty="0" smtClean="0"/>
              </a:p>
            </p:txBody>
          </p:sp>
        </p:grpSp>
        <p:sp>
          <p:nvSpPr>
            <p:cNvPr id="136" name="TextBox 135"/>
            <p:cNvSpPr txBox="1"/>
            <p:nvPr/>
          </p:nvSpPr>
          <p:spPr>
            <a:xfrm>
              <a:off x="1004116" y="2118851"/>
              <a:ext cx="1041885" cy="200055"/>
            </a:xfrm>
            <a:prstGeom prst="rect">
              <a:avLst/>
            </a:prstGeom>
            <a:noFill/>
            <a:ln>
              <a:solidFill>
                <a:schemeClr val="accent1">
                  <a:shade val="95000"/>
                  <a:satMod val="105000"/>
                </a:schemeClr>
              </a:solidFill>
            </a:ln>
          </p:spPr>
          <p:txBody>
            <a:bodyPr wrap="square" rtlCol="0">
              <a:spAutoFit/>
            </a:bodyPr>
            <a:lstStyle/>
            <a:p>
              <a:r>
                <a:rPr lang="en-US" sz="700" dirty="0" smtClean="0"/>
                <a:t>SST/</a:t>
              </a:r>
              <a:r>
                <a:rPr lang="en-US" sz="700" dirty="0" err="1" smtClean="0"/>
                <a:t>WholePartType</a:t>
              </a:r>
              <a:endParaRPr lang="en-US" sz="700" dirty="0" smtClean="0"/>
            </a:p>
          </p:txBody>
        </p:sp>
        <p:sp>
          <p:nvSpPr>
            <p:cNvPr id="166" name="TextBox 165"/>
            <p:cNvSpPr txBox="1"/>
            <p:nvPr/>
          </p:nvSpPr>
          <p:spPr>
            <a:xfrm>
              <a:off x="3506955" y="2133600"/>
              <a:ext cx="1041885" cy="200055"/>
            </a:xfrm>
            <a:prstGeom prst="rect">
              <a:avLst/>
            </a:prstGeom>
            <a:noFill/>
            <a:ln>
              <a:solidFill>
                <a:schemeClr val="accent1">
                  <a:shade val="95000"/>
                  <a:satMod val="105000"/>
                </a:schemeClr>
              </a:solidFill>
            </a:ln>
          </p:spPr>
          <p:txBody>
            <a:bodyPr wrap="square" rtlCol="0">
              <a:spAutoFit/>
            </a:bodyPr>
            <a:lstStyle/>
            <a:p>
              <a:r>
                <a:rPr lang="en-US" sz="700" dirty="0" smtClean="0"/>
                <a:t>SST/</a:t>
              </a:r>
              <a:r>
                <a:rPr lang="en-US" sz="700" dirty="0" err="1" smtClean="0"/>
                <a:t>WholePartType</a:t>
              </a:r>
              <a:endParaRPr lang="en-US" sz="700" dirty="0" smtClean="0"/>
            </a:p>
          </p:txBody>
        </p:sp>
        <p:cxnSp>
          <p:nvCxnSpPr>
            <p:cNvPr id="268" name="Curved Connector 267"/>
            <p:cNvCxnSpPr/>
            <p:nvPr/>
          </p:nvCxnSpPr>
          <p:spPr>
            <a:xfrm rot="16200000" flipH="1">
              <a:off x="2031840"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9" name="Curved Connector 268"/>
            <p:cNvCxnSpPr/>
            <p:nvPr/>
          </p:nvCxnSpPr>
          <p:spPr>
            <a:xfrm rot="5400000" flipH="1" flipV="1">
              <a:off x="3443454"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0" name="Curved Connector 269"/>
            <p:cNvCxnSpPr/>
            <p:nvPr/>
          </p:nvCxnSpPr>
          <p:spPr>
            <a:xfrm rot="16200000" flipH="1">
              <a:off x="2776705"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1" name="Straight Arrow Connector 270"/>
            <p:cNvCxnSpPr/>
            <p:nvPr/>
          </p:nvCxnSpPr>
          <p:spPr>
            <a:xfrm>
              <a:off x="2546190"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
        <p:nvSpPr>
          <p:cNvPr id="133" name="TextBox 132"/>
          <p:cNvSpPr txBox="1"/>
          <p:nvPr/>
        </p:nvSpPr>
        <p:spPr>
          <a:xfrm>
            <a:off x="3429000" y="6230779"/>
            <a:ext cx="3048000" cy="400110"/>
          </a:xfrm>
          <a:prstGeom prst="rect">
            <a:avLst/>
          </a:prstGeom>
          <a:noFill/>
        </p:spPr>
        <p:txBody>
          <a:bodyPr wrap="square" rtlCol="0">
            <a:spAutoFit/>
          </a:bodyPr>
          <a:lstStyle/>
          <a:p>
            <a:r>
              <a:rPr lang="en-US" sz="1000" dirty="0" smtClean="0"/>
              <a:t>Note 1: SST assumes complete subsets</a:t>
            </a:r>
          </a:p>
          <a:p>
            <a:r>
              <a:rPr lang="en-US" sz="1000" dirty="0" smtClean="0"/>
              <a:t>Note 2: WPT assumes complete parts</a:t>
            </a:r>
          </a:p>
        </p:txBody>
      </p:sp>
    </p:spTree>
    <p:extLst>
      <p:ext uri="{BB962C8B-B14F-4D97-AF65-F5344CB8AC3E}">
        <p14:creationId xmlns:p14="http://schemas.microsoft.com/office/powerpoint/2010/main" val="227837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
          <p:cNvSpPr>
            <a:spLocks noGrp="1"/>
          </p:cNvSpPr>
          <p:nvPr>
            <p:ph type="title"/>
          </p:nvPr>
        </p:nvSpPr>
        <p:spPr/>
        <p:txBody>
          <a:bodyPr/>
          <a:lstStyle/>
          <a:p>
            <a:r>
              <a:rPr lang="en-US" dirty="0" smtClean="0">
                <a:latin typeface="Arial" charset="0"/>
              </a:rPr>
              <a:t>Notation for Overlap</a:t>
            </a:r>
          </a:p>
        </p:txBody>
      </p:sp>
      <p:sp>
        <p:nvSpPr>
          <p:cNvPr id="8" name="Slide Number Placeholder 5"/>
          <p:cNvSpPr>
            <a:spLocks noGrp="1"/>
          </p:cNvSpPr>
          <p:nvPr>
            <p:ph type="sldNum" sz="quarter" idx="12"/>
          </p:nvPr>
        </p:nvSpPr>
        <p:spPr/>
        <p:txBody>
          <a:bodyPr/>
          <a:lstStyle/>
          <a:p>
            <a:pPr>
              <a:defRPr/>
            </a:pPr>
            <a:fld id="{7975AF72-C6F5-43A2-BD9A-B0C74A8C1D70}" type="slidenum">
              <a:rPr lang="en-US"/>
              <a:pPr>
                <a:defRPr/>
              </a:pPr>
              <a:t>15</a:t>
            </a:fld>
            <a:endParaRPr lang="en-US"/>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 name="Object 6"/>
          <p:cNvGraphicFramePr>
            <a:graphicFrameLocks noGrp="1" noChangeAspect="1"/>
          </p:cNvGraphicFramePr>
          <p:nvPr/>
        </p:nvGraphicFramePr>
        <p:xfrm>
          <a:off x="152400" y="2286000"/>
          <a:ext cx="8763000" cy="2322513"/>
        </p:xfrm>
        <a:graphic>
          <a:graphicData uri="http://schemas.openxmlformats.org/presentationml/2006/ole">
            <mc:AlternateContent xmlns:mc="http://schemas.openxmlformats.org/markup-compatibility/2006">
              <mc:Choice xmlns:v="urn:schemas-microsoft-com:vml" Requires="v">
                <p:oleObj spid="_x0000_s167941" name="Equation" r:id="rId4" imgW="6134040" imgH="1879560" progId="Equation.DSMT4">
                  <p:embed/>
                </p:oleObj>
              </mc:Choice>
              <mc:Fallback>
                <p:oleObj name="Equation" r:id="rId4" imgW="6134040" imgH="1879560" progId="Equation.DSMT4">
                  <p:embed/>
                  <p:pic>
                    <p:nvPicPr>
                      <p:cNvPr id="0" name="Object 1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0"/>
                        <a:ext cx="8763000" cy="2322513"/>
                      </a:xfrm>
                      <a:prstGeom prst="rect">
                        <a:avLst/>
                      </a:prstGeom>
                      <a:solidFill>
                        <a:srgbClr val="EAEAEA"/>
                      </a:solidFill>
                      <a:ln w="19050">
                        <a:solidFill>
                          <a:schemeClr val="accent2"/>
                        </a:solidFill>
                        <a:miter lim="800000"/>
                        <a:headEnd/>
                        <a:tailEnd/>
                      </a:ln>
                    </p:spPr>
                  </p:pic>
                </p:oleObj>
              </mc:Fallback>
            </mc:AlternateContent>
          </a:graphicData>
        </a:graphic>
      </p:graphicFrame>
      <p:graphicFrame>
        <p:nvGraphicFramePr>
          <p:cNvPr id="10" name="Object 6"/>
          <p:cNvGraphicFramePr>
            <a:graphicFrameLocks noGrp="1" noChangeAspect="1"/>
          </p:cNvGraphicFramePr>
          <p:nvPr/>
        </p:nvGraphicFramePr>
        <p:xfrm>
          <a:off x="346075" y="4727575"/>
          <a:ext cx="8291513" cy="549275"/>
        </p:xfrm>
        <a:graphic>
          <a:graphicData uri="http://schemas.openxmlformats.org/presentationml/2006/ole">
            <mc:AlternateContent xmlns:mc="http://schemas.openxmlformats.org/markup-compatibility/2006">
              <mc:Choice xmlns:v="urn:schemas-microsoft-com:vml" Requires="v">
                <p:oleObj spid="_x0000_s167942" name="Equation" r:id="rId6" imgW="8623300" imgH="584200" progId="Equation.DSMT4">
                  <p:embed/>
                </p:oleObj>
              </mc:Choice>
              <mc:Fallback>
                <p:oleObj name="Equation" r:id="rId6" imgW="8623300" imgH="584200" progId="Equation.DSMT4">
                  <p:embed/>
                  <p:pic>
                    <p:nvPicPr>
                      <p:cNvPr id="0" name="Object 11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75" y="4727575"/>
                        <a:ext cx="8291513" cy="549275"/>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9050">
                            <a:solidFill>
                              <a:schemeClr val="accent2"/>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Validation for Relationship Type: overlap</a:t>
            </a:r>
            <a:endParaRPr lang="en-US" sz="32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16</a:t>
            </a:fld>
            <a:endParaRPr lang="en-US">
              <a:solidFill>
                <a:srgbClr val="000000"/>
              </a:solidFill>
            </a:endParaRPr>
          </a:p>
        </p:txBody>
      </p:sp>
      <p:sp>
        <p:nvSpPr>
          <p:cNvPr id="138" name="TextBox 137"/>
          <p:cNvSpPr txBox="1"/>
          <p:nvPr/>
        </p:nvSpPr>
        <p:spPr>
          <a:xfrm>
            <a:off x="838200" y="3657600"/>
            <a:ext cx="7086600" cy="2246769"/>
          </a:xfrm>
          <a:prstGeom prst="rect">
            <a:avLst/>
          </a:prstGeom>
          <a:noFill/>
        </p:spPr>
        <p:txBody>
          <a:bodyPr wrap="square" rtlCol="0">
            <a:spAutoFit/>
          </a:bodyPr>
          <a:lstStyle/>
          <a:p>
            <a:pPr algn="ctr"/>
            <a:r>
              <a:rPr lang="en-US" sz="2000" b="1" dirty="0">
                <a:solidFill>
                  <a:srgbClr val="000000"/>
                </a:solidFill>
              </a:rPr>
              <a:t>Validation Check:</a:t>
            </a:r>
          </a:p>
          <a:p>
            <a:pPr marL="228600" indent="-228600">
              <a:buFont typeface="+mj-lt"/>
              <a:buAutoNum type="arabicPeriod"/>
            </a:pPr>
            <a:endParaRPr lang="en-US" sz="2000" dirty="0" smtClean="0">
              <a:solidFill>
                <a:srgbClr val="000000"/>
              </a:solidFill>
            </a:endParaRPr>
          </a:p>
          <a:p>
            <a:pPr marL="228600" indent="-228600">
              <a:buFont typeface="+mj-lt"/>
              <a:buAutoNum type="arabicPeriod"/>
            </a:pPr>
            <a:r>
              <a:rPr lang="en-US" sz="2000" dirty="0" smtClean="0">
                <a:solidFill>
                  <a:srgbClr val="000000"/>
                </a:solidFill>
              </a:rPr>
              <a:t>At least one part of </a:t>
            </a:r>
            <a:r>
              <a:rPr lang="en-US" sz="2000" i="1" dirty="0" smtClean="0">
                <a:solidFill>
                  <a:srgbClr val="000000"/>
                </a:solidFill>
              </a:rPr>
              <a:t>A1</a:t>
            </a:r>
            <a:r>
              <a:rPr lang="en-US" sz="2000" dirty="0" smtClean="0">
                <a:solidFill>
                  <a:srgbClr val="000000"/>
                </a:solidFill>
              </a:rPr>
              <a:t> must have at least one overlap with a part of </a:t>
            </a:r>
            <a:r>
              <a:rPr lang="en-US" sz="2000" i="1" dirty="0" smtClean="0">
                <a:solidFill>
                  <a:srgbClr val="000000"/>
                </a:solidFill>
              </a:rPr>
              <a:t>B1</a:t>
            </a:r>
            <a:r>
              <a:rPr lang="en-US" sz="2000" dirty="0" smtClean="0">
                <a:solidFill>
                  <a:srgbClr val="000000"/>
                </a:solidFill>
              </a:rPr>
              <a:t> and at least one part </a:t>
            </a:r>
            <a:r>
              <a:rPr lang="en-US" sz="2000" dirty="0">
                <a:solidFill>
                  <a:srgbClr val="000000"/>
                </a:solidFill>
              </a:rPr>
              <a:t>of </a:t>
            </a:r>
            <a:r>
              <a:rPr lang="en-US" sz="2000" i="1" dirty="0" smtClean="0">
                <a:solidFill>
                  <a:srgbClr val="000000"/>
                </a:solidFill>
              </a:rPr>
              <a:t>B1</a:t>
            </a:r>
            <a:r>
              <a:rPr lang="en-US" sz="2000" dirty="0" smtClean="0">
                <a:solidFill>
                  <a:srgbClr val="000000"/>
                </a:solidFill>
              </a:rPr>
              <a:t> </a:t>
            </a:r>
            <a:r>
              <a:rPr lang="en-US" sz="2000" dirty="0">
                <a:solidFill>
                  <a:srgbClr val="000000"/>
                </a:solidFill>
              </a:rPr>
              <a:t>must have at least one overlap with a part of </a:t>
            </a:r>
            <a:r>
              <a:rPr lang="en-US" sz="2000" i="1" dirty="0" smtClean="0">
                <a:solidFill>
                  <a:srgbClr val="000000"/>
                </a:solidFill>
              </a:rPr>
              <a:t>A1</a:t>
            </a:r>
            <a:r>
              <a:rPr lang="en-US" sz="2000" dirty="0" smtClean="0">
                <a:solidFill>
                  <a:srgbClr val="000000"/>
                </a:solidFill>
              </a:rPr>
              <a:t>.</a:t>
            </a:r>
            <a:endParaRPr lang="en-US" sz="2000" dirty="0">
              <a:solidFill>
                <a:srgbClr val="000000"/>
              </a:solidFill>
            </a:endParaRPr>
          </a:p>
          <a:p>
            <a:pPr marL="228600" indent="-228600">
              <a:buFont typeface="+mj-lt"/>
              <a:buAutoNum type="arabicPeriod"/>
            </a:pPr>
            <a:r>
              <a:rPr lang="en-US" sz="2000" dirty="0" smtClean="0">
                <a:solidFill>
                  <a:srgbClr val="000000"/>
                </a:solidFill>
              </a:rPr>
              <a:t>If any part of </a:t>
            </a:r>
            <a:r>
              <a:rPr lang="en-US" sz="2000" i="1" dirty="0" smtClean="0">
                <a:solidFill>
                  <a:srgbClr val="000000"/>
                </a:solidFill>
              </a:rPr>
              <a:t>A1</a:t>
            </a:r>
            <a:r>
              <a:rPr lang="en-US" sz="2000" dirty="0" smtClean="0">
                <a:solidFill>
                  <a:srgbClr val="000000"/>
                </a:solidFill>
              </a:rPr>
              <a:t> has an overlap with any part of </a:t>
            </a:r>
            <a:r>
              <a:rPr lang="en-US" sz="2000" i="1" dirty="0" smtClean="0">
                <a:solidFill>
                  <a:srgbClr val="000000"/>
                </a:solidFill>
              </a:rPr>
              <a:t>B1</a:t>
            </a:r>
            <a:r>
              <a:rPr lang="en-US" sz="2000" dirty="0" smtClean="0">
                <a:solidFill>
                  <a:srgbClr val="000000"/>
                </a:solidFill>
              </a:rPr>
              <a:t>, then </a:t>
            </a:r>
            <a:r>
              <a:rPr lang="en-US" sz="2000" i="1" dirty="0" smtClean="0">
                <a:solidFill>
                  <a:srgbClr val="000000"/>
                </a:solidFill>
              </a:rPr>
              <a:t>A1</a:t>
            </a:r>
            <a:r>
              <a:rPr lang="en-US" sz="2000" dirty="0" smtClean="0">
                <a:solidFill>
                  <a:srgbClr val="000000"/>
                </a:solidFill>
              </a:rPr>
              <a:t> must overlap </a:t>
            </a:r>
            <a:r>
              <a:rPr lang="en-US" sz="2000" i="1" dirty="0" smtClean="0">
                <a:solidFill>
                  <a:srgbClr val="000000"/>
                </a:solidFill>
              </a:rPr>
              <a:t>B1</a:t>
            </a:r>
            <a:r>
              <a:rPr lang="en-US" sz="2000" dirty="0" smtClean="0">
                <a:solidFill>
                  <a:srgbClr val="000000"/>
                </a:solidFill>
              </a:rPr>
              <a:t> and vice versa.</a:t>
            </a:r>
          </a:p>
        </p:txBody>
      </p:sp>
      <p:grpSp>
        <p:nvGrpSpPr>
          <p:cNvPr id="3" name="Group 126"/>
          <p:cNvGrpSpPr/>
          <p:nvPr/>
        </p:nvGrpSpPr>
        <p:grpSpPr>
          <a:xfrm>
            <a:off x="1984497" y="1541446"/>
            <a:ext cx="4644903" cy="1354154"/>
            <a:chOff x="460497" y="1341138"/>
            <a:chExt cx="4644903" cy="1354154"/>
          </a:xfrm>
        </p:grpSpPr>
        <p:grpSp>
          <p:nvGrpSpPr>
            <p:cNvPr id="5" name="Group 135"/>
            <p:cNvGrpSpPr/>
            <p:nvPr/>
          </p:nvGrpSpPr>
          <p:grpSpPr>
            <a:xfrm>
              <a:off x="460497" y="1341138"/>
              <a:ext cx="4644903" cy="1354154"/>
              <a:chOff x="304800" y="1245883"/>
              <a:chExt cx="4572000" cy="1447800"/>
            </a:xfrm>
          </p:grpSpPr>
          <p:sp>
            <p:nvSpPr>
              <p:cNvPr id="168" name="Oval 167"/>
              <p:cNvSpPr/>
              <p:nvPr/>
            </p:nvSpPr>
            <p:spPr>
              <a:xfrm>
                <a:off x="10668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A1</a:t>
                </a:r>
                <a:endParaRPr lang="en-US" sz="1100" i="1" dirty="0">
                  <a:solidFill>
                    <a:schemeClr val="tx1"/>
                  </a:solidFill>
                </a:endParaRPr>
              </a:p>
            </p:txBody>
          </p:sp>
          <p:sp>
            <p:nvSpPr>
              <p:cNvPr id="169" name="Oval 168"/>
              <p:cNvSpPr/>
              <p:nvPr/>
            </p:nvSpPr>
            <p:spPr>
              <a:xfrm>
                <a:off x="3048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1.1</a:t>
                </a:r>
                <a:endParaRPr lang="en-US" sz="1100" i="1" dirty="0">
                  <a:solidFill>
                    <a:schemeClr val="tx1"/>
                  </a:solidFill>
                </a:endParaRPr>
              </a:p>
            </p:txBody>
          </p:sp>
          <p:sp>
            <p:nvSpPr>
              <p:cNvPr id="170" name="Oval 169"/>
              <p:cNvSpPr/>
              <p:nvPr/>
            </p:nvSpPr>
            <p:spPr>
              <a:xfrm>
                <a:off x="19050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1.2</a:t>
                </a:r>
                <a:endParaRPr lang="en-US" sz="1100" i="1" dirty="0">
                  <a:solidFill>
                    <a:schemeClr val="tx1"/>
                  </a:solidFill>
                </a:endParaRPr>
              </a:p>
            </p:txBody>
          </p:sp>
          <p:cxnSp>
            <p:nvCxnSpPr>
              <p:cNvPr id="171" name="Straight Connector 170"/>
              <p:cNvCxnSpPr>
                <a:endCxn id="169" idx="0"/>
              </p:cNvCxnSpPr>
              <p:nvPr/>
            </p:nvCxnSpPr>
            <p:spPr>
              <a:xfrm flipH="1">
                <a:off x="571500"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70" idx="0"/>
              </p:cNvCxnSpPr>
              <p:nvPr/>
            </p:nvCxnSpPr>
            <p:spPr>
              <a:xfrm>
                <a:off x="13335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35052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B1</a:t>
                </a:r>
                <a:endParaRPr lang="en-US" sz="1100" i="1" dirty="0">
                  <a:solidFill>
                    <a:schemeClr val="tx1"/>
                  </a:solidFill>
                </a:endParaRPr>
              </a:p>
            </p:txBody>
          </p:sp>
          <p:sp>
            <p:nvSpPr>
              <p:cNvPr id="174" name="Oval 173"/>
              <p:cNvSpPr/>
              <p:nvPr/>
            </p:nvSpPr>
            <p:spPr>
              <a:xfrm>
                <a:off x="27432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.1</a:t>
                </a:r>
                <a:endParaRPr lang="en-US" sz="1100" i="1" dirty="0">
                  <a:solidFill>
                    <a:schemeClr val="tx1"/>
                  </a:solidFill>
                </a:endParaRPr>
              </a:p>
            </p:txBody>
          </p:sp>
          <p:sp>
            <p:nvSpPr>
              <p:cNvPr id="175" name="Oval 174"/>
              <p:cNvSpPr/>
              <p:nvPr/>
            </p:nvSpPr>
            <p:spPr>
              <a:xfrm>
                <a:off x="43434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.2</a:t>
                </a:r>
                <a:endParaRPr lang="en-US" sz="1100" i="1" dirty="0">
                  <a:solidFill>
                    <a:schemeClr val="tx1"/>
                  </a:solidFill>
                </a:endParaRPr>
              </a:p>
            </p:txBody>
          </p:sp>
          <p:cxnSp>
            <p:nvCxnSpPr>
              <p:cNvPr id="176" name="Straight Connector 175"/>
              <p:cNvCxnSpPr>
                <a:stCxn id="173" idx="4"/>
                <a:endCxn id="174" idx="0"/>
              </p:cNvCxnSpPr>
              <p:nvPr/>
            </p:nvCxnSpPr>
            <p:spPr>
              <a:xfrm flipH="1">
                <a:off x="3009901"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73" idx="4"/>
                <a:endCxn id="175" idx="0"/>
              </p:cNvCxnSpPr>
              <p:nvPr/>
            </p:nvCxnSpPr>
            <p:spPr>
              <a:xfrm>
                <a:off x="37719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1600200" y="1512583"/>
                <a:ext cx="1905000" cy="0"/>
              </a:xfrm>
              <a:prstGeom prst="straightConnector1">
                <a:avLst/>
              </a:prstGeom>
              <a:ln w="508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79" name="TextBox 178"/>
              <p:cNvSpPr txBox="1"/>
              <p:nvPr/>
            </p:nvSpPr>
            <p:spPr>
              <a:xfrm>
                <a:off x="2213926" y="1245883"/>
                <a:ext cx="637765" cy="279702"/>
              </a:xfrm>
              <a:prstGeom prst="rect">
                <a:avLst/>
              </a:prstGeom>
              <a:noFill/>
            </p:spPr>
            <p:txBody>
              <a:bodyPr wrap="none" rtlCol="0">
                <a:spAutoFit/>
              </a:bodyPr>
              <a:lstStyle/>
              <a:p>
                <a:r>
                  <a:rPr lang="en-US" sz="1100" kern="0" dirty="0" smtClean="0"/>
                  <a:t>overlap</a:t>
                </a:r>
                <a:endParaRPr lang="en-US" sz="1100" dirty="0"/>
              </a:p>
            </p:txBody>
          </p:sp>
        </p:grpSp>
        <p:sp>
          <p:nvSpPr>
            <p:cNvPr id="182" name="TextBox 181"/>
            <p:cNvSpPr txBox="1"/>
            <p:nvPr/>
          </p:nvSpPr>
          <p:spPr>
            <a:xfrm>
              <a:off x="1073267" y="1965111"/>
              <a:ext cx="826007" cy="244689"/>
            </a:xfrm>
            <a:prstGeom prst="rect">
              <a:avLst/>
            </a:prstGeom>
            <a:noFill/>
          </p:spPr>
          <p:txBody>
            <a:bodyPr wrap="none" rtlCol="0">
              <a:spAutoFit/>
            </a:bodyPr>
            <a:lstStyle/>
            <a:p>
              <a:r>
                <a:rPr lang="en-US" sz="1100" kern="0" dirty="0" err="1" smtClean="0"/>
                <a:t>wholePart</a:t>
              </a:r>
              <a:endParaRPr lang="en-US" sz="1100" dirty="0"/>
            </a:p>
          </p:txBody>
        </p:sp>
        <p:sp>
          <p:nvSpPr>
            <p:cNvPr id="183" name="TextBox 182"/>
            <p:cNvSpPr txBox="1"/>
            <p:nvPr/>
          </p:nvSpPr>
          <p:spPr>
            <a:xfrm>
              <a:off x="3559710" y="1965111"/>
              <a:ext cx="826007" cy="244689"/>
            </a:xfrm>
            <a:prstGeom prst="rect">
              <a:avLst/>
            </a:prstGeom>
            <a:noFill/>
          </p:spPr>
          <p:txBody>
            <a:bodyPr wrap="none" rtlCol="0">
              <a:spAutoFit/>
            </a:bodyPr>
            <a:lstStyle/>
            <a:p>
              <a:r>
                <a:rPr lang="en-US" sz="1100" kern="0" dirty="0" err="1" smtClean="0"/>
                <a:t>wholePart</a:t>
              </a:r>
              <a:endParaRPr lang="en-US" sz="1100" dirty="0"/>
            </a:p>
          </p:txBody>
        </p:sp>
        <p:cxnSp>
          <p:nvCxnSpPr>
            <p:cNvPr id="221" name="Curved Connector 220"/>
            <p:cNvCxnSpPr/>
            <p:nvPr/>
          </p:nvCxnSpPr>
          <p:spPr>
            <a:xfrm rot="16200000" flipH="1">
              <a:off x="2030085"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2" name="Curved Connector 221"/>
            <p:cNvCxnSpPr/>
            <p:nvPr/>
          </p:nvCxnSpPr>
          <p:spPr>
            <a:xfrm rot="5400000" flipH="1" flipV="1">
              <a:off x="3441699"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3" name="Curved Connector 222"/>
            <p:cNvCxnSpPr/>
            <p:nvPr/>
          </p:nvCxnSpPr>
          <p:spPr>
            <a:xfrm rot="16200000" flipH="1">
              <a:off x="2774950"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a:off x="2544435"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0171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Validation for Relationship Type: </a:t>
            </a:r>
            <a:r>
              <a:rPr lang="en-US" sz="2400" dirty="0" err="1" smtClean="0"/>
              <a:t>OverlapType</a:t>
            </a:r>
            <a:endParaRPr lang="en-US" sz="24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17</a:t>
            </a:fld>
            <a:endParaRPr lang="en-US">
              <a:solidFill>
                <a:srgbClr val="000000"/>
              </a:solidFill>
            </a:endParaRPr>
          </a:p>
        </p:txBody>
      </p:sp>
      <p:sp>
        <p:nvSpPr>
          <p:cNvPr id="138" name="TextBox 137"/>
          <p:cNvSpPr txBox="1"/>
          <p:nvPr/>
        </p:nvSpPr>
        <p:spPr>
          <a:xfrm>
            <a:off x="990600" y="3429000"/>
            <a:ext cx="7467600" cy="2369880"/>
          </a:xfrm>
          <a:prstGeom prst="rect">
            <a:avLst/>
          </a:prstGeom>
          <a:noFill/>
        </p:spPr>
        <p:txBody>
          <a:bodyPr wrap="square" rtlCol="0">
            <a:spAutoFit/>
          </a:bodyPr>
          <a:lstStyle/>
          <a:p>
            <a:pPr algn="ctr"/>
            <a:r>
              <a:rPr lang="en-US" b="1" dirty="0">
                <a:solidFill>
                  <a:srgbClr val="000000"/>
                </a:solidFill>
              </a:rPr>
              <a:t>Validation Check</a:t>
            </a:r>
            <a:r>
              <a:rPr lang="en-US" b="1" dirty="0" smtClean="0">
                <a:solidFill>
                  <a:srgbClr val="000000"/>
                </a:solidFill>
              </a:rPr>
              <a:t>:</a:t>
            </a:r>
          </a:p>
          <a:p>
            <a:pPr algn="ctr"/>
            <a:endParaRPr lang="en-US" b="1" dirty="0">
              <a:solidFill>
                <a:srgbClr val="000000"/>
              </a:solidFill>
            </a:endParaRPr>
          </a:p>
          <a:p>
            <a:pPr marL="228600" indent="-228600">
              <a:buFont typeface="+mj-lt"/>
              <a:buAutoNum type="arabicPeriod"/>
            </a:pPr>
            <a:r>
              <a:rPr lang="en-US" sz="1400" dirty="0" smtClean="0">
                <a:solidFill>
                  <a:srgbClr val="000000"/>
                </a:solidFill>
              </a:rPr>
              <a:t>Every SST of A1 must have a OverlapType with B1 and conversely, every SST of B1 has a OverlapType with A1 (Note 1)</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smtClean="0">
                <a:solidFill>
                  <a:srgbClr val="000000"/>
                </a:solidFill>
              </a:rPr>
              <a:t>There must exist a WPT of A1 that has an OverlapType with B1 and conversely, there must exist a WPT of B1 that has a OverlapType with A1</a:t>
            </a:r>
          </a:p>
          <a:p>
            <a:pPr marL="228600" indent="-228600">
              <a:buFont typeface="+mj-lt"/>
              <a:buAutoNum type="arabicPeriod"/>
            </a:pPr>
            <a:endParaRPr lang="en-US" sz="1400" dirty="0" smtClean="0">
              <a:solidFill>
                <a:srgbClr val="000000"/>
              </a:solidFill>
            </a:endParaRPr>
          </a:p>
          <a:p>
            <a:pPr marL="228600" indent="-228600">
              <a:buFont typeface="+mj-lt"/>
              <a:buAutoNum type="arabicPeriod"/>
            </a:pPr>
            <a:r>
              <a:rPr lang="en-US" sz="1400" dirty="0" smtClean="0">
                <a:solidFill>
                  <a:srgbClr val="000000"/>
                </a:solidFill>
              </a:rPr>
              <a:t>If </a:t>
            </a:r>
            <a:r>
              <a:rPr lang="en-US" sz="1400" dirty="0">
                <a:solidFill>
                  <a:srgbClr val="000000"/>
                </a:solidFill>
              </a:rPr>
              <a:t>all </a:t>
            </a:r>
            <a:r>
              <a:rPr lang="en-US" sz="1400" dirty="0" smtClean="0">
                <a:solidFill>
                  <a:srgbClr val="000000"/>
                </a:solidFill>
              </a:rPr>
              <a:t>SST </a:t>
            </a:r>
            <a:r>
              <a:rPr lang="en-US" sz="1400" dirty="0">
                <a:solidFill>
                  <a:srgbClr val="000000"/>
                </a:solidFill>
              </a:rPr>
              <a:t>of A1 have an OverlapType with </a:t>
            </a:r>
            <a:r>
              <a:rPr lang="en-US" sz="1400" dirty="0" smtClean="0">
                <a:solidFill>
                  <a:srgbClr val="000000"/>
                </a:solidFill>
              </a:rPr>
              <a:t>any SST </a:t>
            </a:r>
            <a:r>
              <a:rPr lang="en-US" sz="1400" dirty="0">
                <a:solidFill>
                  <a:srgbClr val="000000"/>
                </a:solidFill>
              </a:rPr>
              <a:t>of B1 and conversely, then A1 must OverlapType </a:t>
            </a:r>
            <a:r>
              <a:rPr lang="en-US" sz="1400" dirty="0" smtClean="0">
                <a:solidFill>
                  <a:srgbClr val="000000"/>
                </a:solidFill>
              </a:rPr>
              <a:t>B1 (Note 1)</a:t>
            </a:r>
          </a:p>
        </p:txBody>
      </p:sp>
      <p:grpSp>
        <p:nvGrpSpPr>
          <p:cNvPr id="3" name="Group 133"/>
          <p:cNvGrpSpPr/>
          <p:nvPr/>
        </p:nvGrpSpPr>
        <p:grpSpPr>
          <a:xfrm>
            <a:off x="2289297" y="1341138"/>
            <a:ext cx="4644903" cy="1354154"/>
            <a:chOff x="460497" y="1341138"/>
            <a:chExt cx="4644903" cy="1354154"/>
          </a:xfrm>
        </p:grpSpPr>
        <p:grpSp>
          <p:nvGrpSpPr>
            <p:cNvPr id="5" name="Group 22"/>
            <p:cNvGrpSpPr/>
            <p:nvPr/>
          </p:nvGrpSpPr>
          <p:grpSpPr>
            <a:xfrm>
              <a:off x="460497" y="1341138"/>
              <a:ext cx="4644903" cy="1354154"/>
              <a:chOff x="304800" y="1245883"/>
              <a:chExt cx="4572000" cy="1447800"/>
            </a:xfrm>
          </p:grpSpPr>
          <p:sp>
            <p:nvSpPr>
              <p:cNvPr id="122" name="Oval 121"/>
              <p:cNvSpPr/>
              <p:nvPr/>
            </p:nvSpPr>
            <p:spPr>
              <a:xfrm>
                <a:off x="10668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A1</a:t>
                </a:r>
                <a:endParaRPr lang="en-US" sz="1100" dirty="0">
                  <a:solidFill>
                    <a:schemeClr val="tx1"/>
                  </a:solidFill>
                </a:endParaRPr>
              </a:p>
            </p:txBody>
          </p:sp>
          <p:sp>
            <p:nvSpPr>
              <p:cNvPr id="123" name="Oval 122"/>
              <p:cNvSpPr/>
              <p:nvPr/>
            </p:nvSpPr>
            <p:spPr>
              <a:xfrm>
                <a:off x="3048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1.1</a:t>
                </a:r>
                <a:endParaRPr lang="en-US" sz="1100" dirty="0">
                  <a:solidFill>
                    <a:schemeClr val="tx1"/>
                  </a:solidFill>
                </a:endParaRPr>
              </a:p>
            </p:txBody>
          </p:sp>
          <p:sp>
            <p:nvSpPr>
              <p:cNvPr id="124" name="Oval 123"/>
              <p:cNvSpPr/>
              <p:nvPr/>
            </p:nvSpPr>
            <p:spPr>
              <a:xfrm>
                <a:off x="19050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1.2</a:t>
                </a:r>
                <a:endParaRPr lang="en-US" sz="1100" dirty="0">
                  <a:solidFill>
                    <a:schemeClr val="tx1"/>
                  </a:solidFill>
                </a:endParaRPr>
              </a:p>
            </p:txBody>
          </p:sp>
          <p:cxnSp>
            <p:nvCxnSpPr>
              <p:cNvPr id="125" name="Straight Connector 124"/>
              <p:cNvCxnSpPr>
                <a:endCxn id="123" idx="0"/>
              </p:cNvCxnSpPr>
              <p:nvPr/>
            </p:nvCxnSpPr>
            <p:spPr>
              <a:xfrm flipH="1">
                <a:off x="571500"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4" idx="0"/>
              </p:cNvCxnSpPr>
              <p:nvPr/>
            </p:nvCxnSpPr>
            <p:spPr>
              <a:xfrm>
                <a:off x="13335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5052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B1</a:t>
                </a:r>
                <a:endParaRPr lang="en-US" sz="1100" dirty="0">
                  <a:solidFill>
                    <a:schemeClr val="tx1"/>
                  </a:solidFill>
                </a:endParaRPr>
              </a:p>
            </p:txBody>
          </p:sp>
          <p:sp>
            <p:nvSpPr>
              <p:cNvPr id="128" name="Oval 127"/>
              <p:cNvSpPr/>
              <p:nvPr/>
            </p:nvSpPr>
            <p:spPr>
              <a:xfrm>
                <a:off x="27432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.1</a:t>
                </a:r>
                <a:endParaRPr lang="en-US" sz="1100" dirty="0">
                  <a:solidFill>
                    <a:schemeClr val="tx1"/>
                  </a:solidFill>
                </a:endParaRPr>
              </a:p>
            </p:txBody>
          </p:sp>
          <p:sp>
            <p:nvSpPr>
              <p:cNvPr id="129" name="Oval 128"/>
              <p:cNvSpPr/>
              <p:nvPr/>
            </p:nvSpPr>
            <p:spPr>
              <a:xfrm>
                <a:off x="43434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.2</a:t>
                </a:r>
                <a:endParaRPr lang="en-US" sz="1100" dirty="0">
                  <a:solidFill>
                    <a:schemeClr val="tx1"/>
                  </a:solidFill>
                </a:endParaRPr>
              </a:p>
            </p:txBody>
          </p:sp>
          <p:cxnSp>
            <p:nvCxnSpPr>
              <p:cNvPr id="130" name="Straight Connector 129"/>
              <p:cNvCxnSpPr>
                <a:stCxn id="127" idx="4"/>
                <a:endCxn id="128" idx="0"/>
              </p:cNvCxnSpPr>
              <p:nvPr/>
            </p:nvCxnSpPr>
            <p:spPr>
              <a:xfrm flipH="1">
                <a:off x="3009900" y="1779283"/>
                <a:ext cx="76200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4"/>
                <a:endCxn id="129" idx="0"/>
              </p:cNvCxnSpPr>
              <p:nvPr/>
            </p:nvCxnSpPr>
            <p:spPr>
              <a:xfrm>
                <a:off x="3771901"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600200" y="1512583"/>
                <a:ext cx="1905000" cy="0"/>
              </a:xfrm>
              <a:prstGeom prst="straightConnector1">
                <a:avLst/>
              </a:prstGeom>
              <a:ln w="508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5" name="TextBox 134"/>
              <p:cNvSpPr txBox="1"/>
              <p:nvPr/>
            </p:nvSpPr>
            <p:spPr>
              <a:xfrm>
                <a:off x="2019410" y="1245883"/>
                <a:ext cx="977000" cy="279702"/>
              </a:xfrm>
              <a:prstGeom prst="rect">
                <a:avLst/>
              </a:prstGeom>
              <a:noFill/>
            </p:spPr>
            <p:txBody>
              <a:bodyPr wrap="none" rtlCol="0">
                <a:spAutoFit/>
              </a:bodyPr>
              <a:lstStyle/>
              <a:p>
                <a:r>
                  <a:rPr lang="en-US" sz="1100" kern="0" dirty="0" err="1" smtClean="0"/>
                  <a:t>OverlapType</a:t>
                </a:r>
                <a:endParaRPr lang="en-US" sz="1100" dirty="0"/>
              </a:p>
            </p:txBody>
          </p:sp>
        </p:grpSp>
        <p:sp>
          <p:nvSpPr>
            <p:cNvPr id="136" name="TextBox 135"/>
            <p:cNvSpPr txBox="1"/>
            <p:nvPr/>
          </p:nvSpPr>
          <p:spPr>
            <a:xfrm>
              <a:off x="1002361" y="2118851"/>
              <a:ext cx="1041885" cy="200055"/>
            </a:xfrm>
            <a:prstGeom prst="rect">
              <a:avLst/>
            </a:prstGeom>
            <a:noFill/>
            <a:ln>
              <a:solidFill>
                <a:schemeClr val="accent1">
                  <a:shade val="95000"/>
                  <a:satMod val="105000"/>
                </a:schemeClr>
              </a:solidFill>
            </a:ln>
          </p:spPr>
          <p:txBody>
            <a:bodyPr wrap="square" rtlCol="0">
              <a:spAutoFit/>
            </a:bodyPr>
            <a:lstStyle/>
            <a:p>
              <a:r>
                <a:rPr lang="en-US" sz="700" dirty="0" smtClean="0"/>
                <a:t>SST/</a:t>
              </a:r>
              <a:r>
                <a:rPr lang="en-US" sz="700" dirty="0" err="1" smtClean="0"/>
                <a:t>WholePartType</a:t>
              </a:r>
              <a:endParaRPr lang="en-US" sz="700" dirty="0" smtClean="0"/>
            </a:p>
          </p:txBody>
        </p:sp>
        <p:sp>
          <p:nvSpPr>
            <p:cNvPr id="166" name="TextBox 165"/>
            <p:cNvSpPr txBox="1"/>
            <p:nvPr/>
          </p:nvSpPr>
          <p:spPr>
            <a:xfrm>
              <a:off x="3505200" y="2133600"/>
              <a:ext cx="1041885" cy="200055"/>
            </a:xfrm>
            <a:prstGeom prst="rect">
              <a:avLst/>
            </a:prstGeom>
            <a:noFill/>
            <a:ln>
              <a:solidFill>
                <a:schemeClr val="accent1">
                  <a:shade val="95000"/>
                  <a:satMod val="105000"/>
                </a:schemeClr>
              </a:solidFill>
            </a:ln>
          </p:spPr>
          <p:txBody>
            <a:bodyPr wrap="square" rtlCol="0">
              <a:spAutoFit/>
            </a:bodyPr>
            <a:lstStyle/>
            <a:p>
              <a:r>
                <a:rPr lang="en-US" sz="700" dirty="0" smtClean="0"/>
                <a:t>SST/</a:t>
              </a:r>
              <a:r>
                <a:rPr lang="en-US" sz="700" dirty="0" err="1" smtClean="0"/>
                <a:t>WholePartType</a:t>
              </a:r>
              <a:endParaRPr lang="en-US" sz="700" dirty="0" smtClean="0"/>
            </a:p>
          </p:txBody>
        </p:sp>
        <p:cxnSp>
          <p:nvCxnSpPr>
            <p:cNvPr id="268" name="Curved Connector 267"/>
            <p:cNvCxnSpPr/>
            <p:nvPr/>
          </p:nvCxnSpPr>
          <p:spPr>
            <a:xfrm rot="16200000" flipH="1">
              <a:off x="2030085"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9" name="Curved Connector 268"/>
            <p:cNvCxnSpPr/>
            <p:nvPr/>
          </p:nvCxnSpPr>
          <p:spPr>
            <a:xfrm rot="5400000" flipH="1" flipV="1">
              <a:off x="3441699"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0" name="Curved Connector 269"/>
            <p:cNvCxnSpPr/>
            <p:nvPr/>
          </p:nvCxnSpPr>
          <p:spPr>
            <a:xfrm rot="16200000" flipH="1">
              <a:off x="2774950"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1" name="Straight Arrow Connector 270"/>
            <p:cNvCxnSpPr/>
            <p:nvPr/>
          </p:nvCxnSpPr>
          <p:spPr>
            <a:xfrm>
              <a:off x="2544435"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
        <p:nvSpPr>
          <p:cNvPr id="133" name="TextBox 132"/>
          <p:cNvSpPr txBox="1"/>
          <p:nvPr/>
        </p:nvSpPr>
        <p:spPr>
          <a:xfrm>
            <a:off x="3657600" y="6150114"/>
            <a:ext cx="4999507" cy="246221"/>
          </a:xfrm>
          <a:prstGeom prst="rect">
            <a:avLst/>
          </a:prstGeom>
          <a:noFill/>
        </p:spPr>
        <p:txBody>
          <a:bodyPr wrap="square" rtlCol="0">
            <a:spAutoFit/>
          </a:bodyPr>
          <a:lstStyle/>
          <a:p>
            <a:r>
              <a:rPr lang="en-US" sz="1000" dirty="0" smtClean="0"/>
              <a:t>Note 1: SST assumes complete subsets</a:t>
            </a:r>
          </a:p>
        </p:txBody>
      </p:sp>
    </p:spTree>
    <p:extLst>
      <p:ext uri="{BB962C8B-B14F-4D97-AF65-F5344CB8AC3E}">
        <p14:creationId xmlns:p14="http://schemas.microsoft.com/office/powerpoint/2010/main" val="349989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 for </a:t>
            </a:r>
            <a:r>
              <a:rPr lang="en-US" dirty="0" err="1" smtClean="0"/>
              <a:t>spatio</a:t>
            </a:r>
            <a:r>
              <a:rPr lang="en-US" dirty="0" smtClean="0"/>
              <a:t>-temporal merges</a:t>
            </a:r>
            <a:endParaRPr lang="en-US" dirty="0"/>
          </a:p>
        </p:txBody>
      </p:sp>
      <p:sp>
        <p:nvSpPr>
          <p:cNvPr id="3" name="Slide Number Placeholder 2"/>
          <p:cNvSpPr>
            <a:spLocks noGrp="1"/>
          </p:cNvSpPr>
          <p:nvPr>
            <p:ph type="sldNum" sz="quarter" idx="12"/>
          </p:nvPr>
        </p:nvSpPr>
        <p:spPr/>
        <p:txBody>
          <a:bodyPr/>
          <a:lstStyle/>
          <a:p>
            <a:pPr>
              <a:defRPr/>
            </a:pPr>
            <a:fld id="{AFB4A710-FF12-42F0-BBC6-3F2C9A55CA47}" type="slidenum">
              <a:rPr lang="en-US" smtClean="0"/>
              <a:pPr>
                <a:defRPr/>
              </a:pPr>
              <a:t>18</a:t>
            </a:fld>
            <a:endParaRPr lang="en-US"/>
          </a:p>
        </p:txBody>
      </p:sp>
      <p:graphicFrame>
        <p:nvGraphicFramePr>
          <p:cNvPr id="126978" name="Object 6"/>
          <p:cNvGraphicFramePr>
            <a:graphicFrameLocks noGrp="1" noChangeAspect="1"/>
          </p:cNvGraphicFramePr>
          <p:nvPr/>
        </p:nvGraphicFramePr>
        <p:xfrm>
          <a:off x="457200" y="1371600"/>
          <a:ext cx="8078788" cy="2333625"/>
        </p:xfrm>
        <a:graphic>
          <a:graphicData uri="http://schemas.openxmlformats.org/presentationml/2006/ole">
            <mc:AlternateContent xmlns:mc="http://schemas.openxmlformats.org/markup-compatibility/2006">
              <mc:Choice xmlns:v="urn:schemas-microsoft-com:vml" Requires="v">
                <p:oleObj spid="_x0000_s127016" name="Equation" r:id="rId3" imgW="5270500" imgH="1524000" progId="Equation.DSMT4">
                  <p:embed/>
                </p:oleObj>
              </mc:Choice>
              <mc:Fallback>
                <p:oleObj name="Equation" r:id="rId3" imgW="5270500" imgH="1524000" progId="Equation.DSMT4">
                  <p:embed/>
                  <p:pic>
                    <p:nvPicPr>
                      <p:cNvPr id="0" name="Picture 3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078788" cy="2333625"/>
                      </a:xfrm>
                      <a:prstGeom prst="rect">
                        <a:avLst/>
                      </a:prstGeom>
                      <a:solidFill>
                        <a:srgbClr val="EAEAEA"/>
                      </a:solidFill>
                      <a:ln w="19050">
                        <a:solidFill>
                          <a:schemeClr val="accent2"/>
                        </a:solidFill>
                        <a:miter lim="800000"/>
                        <a:headEnd/>
                        <a:tailEnd/>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architectural patterns</a:t>
            </a:r>
            <a:br>
              <a:rPr lang="en-US" dirty="0" smtClean="0"/>
            </a:br>
            <a:endParaRPr lang="en-US" dirty="0"/>
          </a:p>
        </p:txBody>
      </p:sp>
      <p:sp>
        <p:nvSpPr>
          <p:cNvPr id="3" name="Text Placeholder 2"/>
          <p:cNvSpPr>
            <a:spLocks noGrp="1"/>
          </p:cNvSpPr>
          <p:nvPr>
            <p:ph type="body" idx="1"/>
          </p:nvPr>
        </p:nvSpPr>
        <p:spPr/>
        <p:txBody>
          <a:bodyPr/>
          <a:lstStyle/>
          <a:p>
            <a:r>
              <a:rPr lang="en-US" dirty="0" smtClean="0"/>
              <a:t>Capabilities</a:t>
            </a:r>
          </a:p>
          <a:p>
            <a:r>
              <a:rPr lang="en-US" dirty="0" smtClean="0"/>
              <a:t>Resource Flow</a:t>
            </a:r>
          </a:p>
          <a:p>
            <a:endParaRPr lang="en-US" dirty="0"/>
          </a:p>
        </p:txBody>
      </p:sp>
      <p:sp>
        <p:nvSpPr>
          <p:cNvPr id="4" name="Slide Number Placeholder 3"/>
          <p:cNvSpPr>
            <a:spLocks noGrp="1"/>
          </p:cNvSpPr>
          <p:nvPr>
            <p:ph type="sldNum" sz="quarter" idx="12"/>
          </p:nvPr>
        </p:nvSpPr>
        <p:spPr/>
        <p:txBody>
          <a:bodyPr/>
          <a:lstStyle/>
          <a:p>
            <a:fld id="{A5FCFD0E-EA8E-4E0A-BFB5-8B222183EA33}"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dirty="0" smtClean="0"/>
              <a:t>Why traceability is important</a:t>
            </a:r>
          </a:p>
          <a:p>
            <a:r>
              <a:rPr lang="en-US" dirty="0" smtClean="0"/>
              <a:t>Issues with traceability</a:t>
            </a:r>
          </a:p>
          <a:p>
            <a:r>
              <a:rPr lang="en-US" dirty="0" smtClean="0"/>
              <a:t>Ontology and predicate calculus of traceability</a:t>
            </a:r>
          </a:p>
          <a:p>
            <a:r>
              <a:rPr lang="en-US" dirty="0" smtClean="0"/>
              <a:t>Application to architectural patterns</a:t>
            </a:r>
          </a:p>
          <a:p>
            <a:r>
              <a:rPr lang="en-US" dirty="0" smtClean="0"/>
              <a:t>Summary and possible future work</a:t>
            </a:r>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2</a:t>
            </a:fld>
            <a:endParaRPr lang="en-US">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ChangeArrowheads="1"/>
          </p:cNvSpPr>
          <p:nvPr>
            <p:ph type="title"/>
          </p:nvPr>
        </p:nvSpPr>
        <p:spPr/>
        <p:txBody>
          <a:bodyPr/>
          <a:lstStyle/>
          <a:p>
            <a:r>
              <a:rPr lang="en-US" sz="3600" dirty="0" smtClean="0"/>
              <a:t>Reification of Capabilities</a:t>
            </a:r>
          </a:p>
        </p:txBody>
      </p:sp>
      <p:sp>
        <p:nvSpPr>
          <p:cNvPr id="386050" name="Rectangle 3"/>
          <p:cNvSpPr>
            <a:spLocks noGrp="1" noChangeArrowheads="1"/>
          </p:cNvSpPr>
          <p:nvPr>
            <p:ph idx="1"/>
          </p:nvPr>
        </p:nvSpPr>
        <p:spPr bwMode="auto">
          <a:xfrm>
            <a:off x="304800" y="1219200"/>
            <a:ext cx="3886200" cy="5410200"/>
          </a:xfrm>
          <a:prstGeom prst="rect">
            <a:avLst/>
          </a:prstGeom>
          <a:noFill/>
          <a:ln>
            <a:miter lim="800000"/>
            <a:headEnd/>
            <a:tailEnd/>
          </a:ln>
        </p:spPr>
        <p:txBody>
          <a:bodyPr vert="horz" wrap="square" lIns="91372" tIns="45686" rIns="91372" bIns="45686" numCol="1" anchor="t" anchorCtr="0" compatLnSpc="1">
            <a:prstTxWarp prst="textNoShape">
              <a:avLst/>
            </a:prstTxWarp>
          </a:bodyPr>
          <a:lstStyle/>
          <a:p>
            <a:pPr>
              <a:spcBef>
                <a:spcPct val="0"/>
              </a:spcBef>
            </a:pPr>
            <a:r>
              <a:rPr lang="en-US" sz="2500" dirty="0" smtClean="0"/>
              <a:t>DoDAF definition of Capability </a:t>
            </a:r>
          </a:p>
          <a:p>
            <a:pPr lvl="1">
              <a:spcBef>
                <a:spcPct val="0"/>
              </a:spcBef>
            </a:pPr>
            <a:r>
              <a:rPr lang="en-US" sz="1800" dirty="0" smtClean="0"/>
              <a:t>“The ability to achieve a Desired Effect under specified [performance] standards and conditions through combinations of ways and means [rules, activities, and resources] to perform a set of activities.”</a:t>
            </a:r>
          </a:p>
          <a:p>
            <a:pPr>
              <a:spcBef>
                <a:spcPct val="0"/>
              </a:spcBef>
              <a:buNone/>
            </a:pPr>
            <a:r>
              <a:rPr lang="en-US" sz="2500" dirty="0" smtClean="0">
                <a:latin typeface="Symbol" pitchFamily="18" charset="2"/>
              </a:rPr>
              <a:t>Þ</a:t>
            </a:r>
            <a:r>
              <a:rPr lang="en-US" sz="2500" dirty="0" smtClean="0"/>
              <a:t> Capabilities are structures </a:t>
            </a:r>
          </a:p>
          <a:p>
            <a:pPr>
              <a:spcBef>
                <a:spcPct val="0"/>
              </a:spcBef>
              <a:buNone/>
            </a:pPr>
            <a:r>
              <a:rPr lang="en-US" sz="2500" dirty="0" smtClean="0">
                <a:latin typeface="Symbol" pitchFamily="18" charset="2"/>
              </a:rPr>
              <a:t>Þ</a:t>
            </a:r>
            <a:r>
              <a:rPr lang="en-US" sz="2500" dirty="0" smtClean="0"/>
              <a:t> </a:t>
            </a:r>
            <a:r>
              <a:rPr lang="en-US" sz="2500" dirty="0" smtClean="0">
                <a:sym typeface="Wingdings" pitchFamily="2" charset="2"/>
              </a:rPr>
              <a:t>to reify them means to reify the structure</a:t>
            </a:r>
          </a:p>
          <a:p>
            <a:endParaRPr lang="en-US" dirty="0"/>
          </a:p>
        </p:txBody>
      </p:sp>
      <p:sp>
        <p:nvSpPr>
          <p:cNvPr id="386053" name="Slide Number Placeholder 2"/>
          <p:cNvSpPr>
            <a:spLocks noGrp="1"/>
          </p:cNvSpPr>
          <p:nvPr>
            <p:ph type="sldNum" sz="quarter" idx="12"/>
          </p:nvPr>
        </p:nvSpPr>
        <p:spPr bwMode="auto">
          <a:noFill/>
          <a:ln>
            <a:miter lim="800000"/>
            <a:headEnd/>
            <a:tailEnd/>
          </a:ln>
        </p:spPr>
        <p:txBody>
          <a:bodyPr/>
          <a:lstStyle/>
          <a:p>
            <a:fld id="{52574FF6-F260-4ECD-9EBD-02EA08F86D6F}" type="slidenum">
              <a:rPr lang="en-US" smtClean="0">
                <a:ea typeface="ヒラギノ明朝 ProN W3"/>
                <a:cs typeface="ヒラギノ明朝 ProN W3"/>
                <a:sym typeface="Palatino"/>
              </a:rPr>
              <a:pPr/>
              <a:t>20</a:t>
            </a:fld>
            <a:endParaRPr lang="en-US" smtClean="0">
              <a:ea typeface="ヒラギノ明朝 ProN W3"/>
              <a:cs typeface="ヒラギノ明朝 ProN W3"/>
              <a:sym typeface="Palatino"/>
            </a:endParaRPr>
          </a:p>
        </p:txBody>
      </p:sp>
      <p:sp>
        <p:nvSpPr>
          <p:cNvPr id="386055" name="Text Box 8"/>
          <p:cNvSpPr txBox="1">
            <a:spLocks noChangeArrowheads="1"/>
          </p:cNvSpPr>
          <p:nvPr/>
        </p:nvSpPr>
        <p:spPr bwMode="auto">
          <a:xfrm>
            <a:off x="4723191" y="3857625"/>
            <a:ext cx="3970262" cy="2934272"/>
          </a:xfrm>
          <a:prstGeom prst="rect">
            <a:avLst/>
          </a:prstGeom>
          <a:noFill/>
          <a:ln w="9525">
            <a:noFill/>
            <a:miter lim="800000"/>
            <a:headEnd/>
            <a:tailEnd/>
          </a:ln>
        </p:spPr>
        <p:txBody>
          <a:bodyPr lIns="86493" tIns="43247" rIns="86493" bIns="43247">
            <a:spAutoFit/>
          </a:bodyPr>
          <a:lstStyle/>
          <a:p>
            <a:r>
              <a:rPr lang="en-US" sz="1300" dirty="0">
                <a:solidFill>
                  <a:srgbClr val="4F4F4F"/>
                </a:solidFill>
                <a:sym typeface="Wingdings" pitchFamily="2" charset="2"/>
              </a:rPr>
              <a:t>For example, in a CV-2, “Capability-1.1 reifies Capability-1” means it reifies the Capability-1 structure: </a:t>
            </a:r>
          </a:p>
          <a:p>
            <a:pPr lvl="1"/>
            <a:r>
              <a:rPr lang="en-US" sz="1300" dirty="0">
                <a:solidFill>
                  <a:srgbClr val="4F4F4F"/>
                </a:solidFill>
                <a:sym typeface="Wingdings" pitchFamily="2" charset="2"/>
              </a:rPr>
              <a:t>Capability-1</a:t>
            </a:r>
          </a:p>
          <a:p>
            <a:pPr lvl="1">
              <a:buFontTx/>
              <a:buChar char="•"/>
            </a:pPr>
            <a:r>
              <a:rPr lang="en-US" sz="1300" dirty="0">
                <a:solidFill>
                  <a:srgbClr val="4F4F4F"/>
                </a:solidFill>
                <a:sym typeface="Wingdings" pitchFamily="2" charset="2"/>
              </a:rPr>
              <a:t>desiredEffects-C1.i</a:t>
            </a:r>
          </a:p>
          <a:p>
            <a:pPr lvl="1">
              <a:buFontTx/>
              <a:buChar char="•"/>
            </a:pPr>
            <a:r>
              <a:rPr lang="en-US" sz="1300" dirty="0">
                <a:solidFill>
                  <a:srgbClr val="4F4F4F"/>
                </a:solidFill>
                <a:sym typeface="Wingdings" pitchFamily="2" charset="2"/>
              </a:rPr>
              <a:t>Tasks-C1.j</a:t>
            </a:r>
          </a:p>
          <a:p>
            <a:pPr lvl="1">
              <a:buFontTx/>
              <a:buChar char="•"/>
            </a:pPr>
            <a:r>
              <a:rPr lang="en-US" sz="1300" dirty="0">
                <a:solidFill>
                  <a:srgbClr val="4F4F4F"/>
                </a:solidFill>
                <a:sym typeface="Wingdings" pitchFamily="2" charset="2"/>
              </a:rPr>
              <a:t>Rules-C1.k</a:t>
            </a:r>
          </a:p>
          <a:p>
            <a:pPr lvl="1">
              <a:buFontTx/>
              <a:buChar char="•"/>
            </a:pPr>
            <a:r>
              <a:rPr lang="en-US" sz="1300" dirty="0">
                <a:solidFill>
                  <a:srgbClr val="4F4F4F"/>
                </a:solidFill>
                <a:sym typeface="Wingdings" pitchFamily="2" charset="2"/>
              </a:rPr>
              <a:t>Conditions-C1.l</a:t>
            </a:r>
          </a:p>
          <a:p>
            <a:pPr lvl="1">
              <a:buFontTx/>
              <a:buChar char="•"/>
            </a:pPr>
            <a:r>
              <a:rPr lang="en-US" sz="1300" dirty="0">
                <a:solidFill>
                  <a:srgbClr val="4F4F4F"/>
                </a:solidFill>
                <a:sym typeface="Wingdings" pitchFamily="2" charset="2"/>
              </a:rPr>
              <a:t>Measures-C1.m</a:t>
            </a:r>
          </a:p>
          <a:p>
            <a:r>
              <a:rPr lang="en-US" sz="1300" dirty="0">
                <a:solidFill>
                  <a:srgbClr val="4F4F4F"/>
                </a:solidFill>
                <a:sym typeface="Wingdings" pitchFamily="2" charset="2"/>
              </a:rPr>
              <a:t>Where “reify” means:</a:t>
            </a:r>
          </a:p>
          <a:p>
            <a:pPr lvl="1">
              <a:buFontTx/>
              <a:buChar char="•"/>
            </a:pPr>
            <a:r>
              <a:rPr lang="en-US" sz="1300" dirty="0" err="1">
                <a:solidFill>
                  <a:srgbClr val="4F4F4F"/>
                </a:solidFill>
                <a:sym typeface="Wingdings" pitchFamily="2" charset="2"/>
              </a:rPr>
              <a:t>superSubtype</a:t>
            </a:r>
            <a:r>
              <a:rPr lang="en-US" sz="1300" dirty="0">
                <a:solidFill>
                  <a:srgbClr val="4F4F4F"/>
                </a:solidFill>
                <a:sym typeface="Wingdings" pitchFamily="2" charset="2"/>
              </a:rPr>
              <a:t>,</a:t>
            </a:r>
          </a:p>
          <a:p>
            <a:pPr lvl="1">
              <a:buFontTx/>
              <a:buChar char="•"/>
            </a:pPr>
            <a:r>
              <a:rPr lang="en-US" sz="1300" dirty="0" err="1">
                <a:solidFill>
                  <a:srgbClr val="4F4F4F"/>
                </a:solidFill>
                <a:sym typeface="Wingdings" pitchFamily="2" charset="2"/>
              </a:rPr>
              <a:t>wholePart</a:t>
            </a:r>
            <a:r>
              <a:rPr lang="en-US" sz="1300" dirty="0">
                <a:solidFill>
                  <a:srgbClr val="4F4F4F"/>
                </a:solidFill>
                <a:sym typeface="Wingdings" pitchFamily="2" charset="2"/>
              </a:rPr>
              <a:t>, or</a:t>
            </a:r>
          </a:p>
          <a:p>
            <a:pPr lvl="1">
              <a:buFontTx/>
              <a:buChar char="•"/>
            </a:pPr>
            <a:r>
              <a:rPr lang="en-US" sz="1300" dirty="0">
                <a:solidFill>
                  <a:srgbClr val="4F4F4F"/>
                </a:solidFill>
                <a:sym typeface="Wingdings" pitchFamily="2" charset="2"/>
              </a:rPr>
              <a:t>overlap</a:t>
            </a:r>
          </a:p>
          <a:p>
            <a:endParaRPr lang="en-US" sz="1300" dirty="0"/>
          </a:p>
        </p:txBody>
      </p:sp>
      <p:pic>
        <p:nvPicPr>
          <p:cNvPr id="7" name="Picture 3"/>
          <p:cNvPicPr>
            <a:picLocks noChangeAspect="1" noChangeArrowheads="1"/>
          </p:cNvPicPr>
          <p:nvPr/>
        </p:nvPicPr>
        <p:blipFill>
          <a:blip r:embed="rId2" cstate="print"/>
          <a:srcRect/>
          <a:stretch>
            <a:fillRect/>
          </a:stretch>
        </p:blipFill>
        <p:spPr bwMode="auto">
          <a:xfrm>
            <a:off x="3927928" y="1371600"/>
            <a:ext cx="5123846" cy="2515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21</a:t>
            </a:fld>
            <a:endParaRPr lang="en-US">
              <a:solidFill>
                <a:srgbClr val="000000"/>
              </a:solidFill>
            </a:endParaRPr>
          </a:p>
        </p:txBody>
      </p:sp>
      <p:sp>
        <p:nvSpPr>
          <p:cNvPr id="5" name="TextBox 4"/>
          <p:cNvSpPr txBox="1"/>
          <p:nvPr/>
        </p:nvSpPr>
        <p:spPr>
          <a:xfrm>
            <a:off x="723905" y="1676400"/>
            <a:ext cx="7353295" cy="369332"/>
          </a:xfrm>
          <a:prstGeom prst="rect">
            <a:avLst/>
          </a:prstGeom>
          <a:noFill/>
        </p:spPr>
        <p:txBody>
          <a:bodyPr wrap="none" rtlCol="0">
            <a:spAutoFit/>
          </a:bodyPr>
          <a:lstStyle/>
          <a:p>
            <a:r>
              <a:rPr lang="en-US" dirty="0"/>
              <a:t>For each relationship, use the validation rules for that relationship type</a:t>
            </a:r>
          </a:p>
        </p:txBody>
      </p:sp>
      <p:graphicFrame>
        <p:nvGraphicFramePr>
          <p:cNvPr id="7" name="Table 6"/>
          <p:cNvGraphicFramePr>
            <a:graphicFrameLocks noGrp="1"/>
          </p:cNvGraphicFramePr>
          <p:nvPr>
            <p:extLst>
              <p:ext uri="{D42A27DB-BD31-4B8C-83A1-F6EECF244321}">
                <p14:modId xmlns:p14="http://schemas.microsoft.com/office/powerpoint/2010/main" val="521881074"/>
              </p:ext>
            </p:extLst>
          </p:nvPr>
        </p:nvGraphicFramePr>
        <p:xfrm>
          <a:off x="1295400" y="2286000"/>
          <a:ext cx="6642101" cy="3792541"/>
        </p:xfrm>
        <a:graphic>
          <a:graphicData uri="http://schemas.openxmlformats.org/drawingml/2006/table">
            <a:tbl>
              <a:tblPr>
                <a:tableStyleId>{5C22544A-7EE6-4342-B048-85BDC9FD1C3A}</a:tableStyleId>
              </a:tblPr>
              <a:tblGrid>
                <a:gridCol w="1447800"/>
                <a:gridCol w="3810000"/>
                <a:gridCol w="1384301"/>
              </a:tblGrid>
              <a:tr h="389089">
                <a:tc>
                  <a:txBody>
                    <a:bodyPr/>
                    <a:lstStyle/>
                    <a:p>
                      <a:pPr algn="l" fontAlgn="b"/>
                      <a:r>
                        <a:rPr lang="en-US" sz="1100" b="1" u="none" strike="noStrike" dirty="0">
                          <a:effectLst/>
                        </a:rPr>
                        <a:t>Parts </a:t>
                      </a:r>
                      <a:r>
                        <a:rPr lang="en-US" sz="1100" b="1" u="none" strike="noStrike" dirty="0" smtClean="0">
                          <a:effectLst/>
                        </a:rPr>
                        <a:t>of Capabilities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Description of Relationships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Relationship Type</a:t>
                      </a:r>
                      <a:endParaRPr lang="en-US" sz="1100" b="1"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DesiredEffect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Desired Resource States of Capabilities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WholePartType</a:t>
                      </a:r>
                      <a:endParaRPr lang="en-US" sz="1100" b="0" i="0" u="none" strike="noStrike">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Activities that are parts of Capabilities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WholePartType</a:t>
                      </a:r>
                      <a:endParaRPr lang="en-US" sz="1100" b="0" i="0" u="none" strike="noStrike">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Conditions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Conditions under which Activities are performed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Rules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Rules contraining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Measures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Measures </a:t>
                      </a:r>
                      <a:r>
                        <a:rPr lang="en-US" sz="1100" u="none" strike="noStrike" dirty="0">
                          <a:effectLst/>
                        </a:rPr>
                        <a:t>pertaining to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pertaining to Conditions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pertaining to Resources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of desire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of effect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a:effectLst/>
                        </a:rPr>
                        <a:t>Performers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Performers performing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OverlapType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Perfomers desiring the Resource States of Capabilities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OverlapType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Capabilities of Performers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61804">
                <a:tc>
                  <a:txBody>
                    <a:bodyPr/>
                    <a:lstStyle/>
                    <a:p>
                      <a:pPr algn="l" fontAlgn="b"/>
                      <a:r>
                        <a:rPr lang="en-US" sz="1100" u="none" strike="noStrike" dirty="0" err="1" smtClean="0">
                          <a:effectLst/>
                        </a:rPr>
                        <a:t>CapabilityTypes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Activities that map to types of Capabilities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TypeInstance</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62386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itle 1"/>
          <p:cNvSpPr>
            <a:spLocks noGrp="1"/>
          </p:cNvSpPr>
          <p:nvPr>
            <p:ph type="title"/>
          </p:nvPr>
        </p:nvSpPr>
        <p:spPr/>
        <p:txBody>
          <a:bodyPr/>
          <a:lstStyle/>
          <a:p>
            <a:r>
              <a:rPr lang="en-US" dirty="0" smtClean="0"/>
              <a:t>Predicate Calculus of Capability Traceability – Desired Effects</a:t>
            </a:r>
          </a:p>
        </p:txBody>
      </p:sp>
      <p:sp>
        <p:nvSpPr>
          <p:cNvPr id="89125" name="Slide Number Placeholder 2"/>
          <p:cNvSpPr>
            <a:spLocks noGrp="1"/>
          </p:cNvSpPr>
          <p:nvPr>
            <p:ph type="sldNum" sz="quarter" idx="12"/>
          </p:nvPr>
        </p:nvSpPr>
        <p:spPr/>
        <p:txBody>
          <a:bodyPr/>
          <a:lstStyle/>
          <a:p>
            <a:fld id="{AF20E96C-93BC-4EC6-A122-DA5799F58735}" type="slidenum">
              <a:rPr lang="en-US" smtClean="0">
                <a:sym typeface="Palatino"/>
              </a:rPr>
              <a:pPr/>
              <a:t>22</a:t>
            </a:fld>
            <a:endParaRPr lang="en-US" smtClean="0">
              <a:sym typeface="Palatino"/>
            </a:endParaRPr>
          </a:p>
        </p:txBody>
      </p:sp>
      <p:graphicFrame>
        <p:nvGraphicFramePr>
          <p:cNvPr id="2054" name="Object 6"/>
          <p:cNvGraphicFramePr>
            <a:graphicFrameLocks noGrp="1" noChangeAspect="1"/>
          </p:cNvGraphicFramePr>
          <p:nvPr/>
        </p:nvGraphicFramePr>
        <p:xfrm>
          <a:off x="500063" y="1714500"/>
          <a:ext cx="8040687" cy="2297113"/>
        </p:xfrm>
        <a:graphic>
          <a:graphicData uri="http://schemas.openxmlformats.org/presentationml/2006/ole">
            <mc:AlternateContent xmlns:mc="http://schemas.openxmlformats.org/markup-compatibility/2006">
              <mc:Choice xmlns:v="urn:schemas-microsoft-com:vml" Requires="v">
                <p:oleObj spid="_x0000_s2132" name="Equation" r:id="rId3" imgW="5245100" imgH="1498600" progId="Equation.DSMT4">
                  <p:embed/>
                </p:oleObj>
              </mc:Choice>
              <mc:Fallback>
                <p:oleObj name="Equation" r:id="rId3" imgW="5245100" imgH="1498600" progId="Equation.DSMT4">
                  <p:embed/>
                  <p:pic>
                    <p:nvPicPr>
                      <p:cNvPr id="0" name="Picture 8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714500"/>
                        <a:ext cx="8040687" cy="2297113"/>
                      </a:xfrm>
                      <a:prstGeom prst="rect">
                        <a:avLst/>
                      </a:prstGeom>
                      <a:solidFill>
                        <a:srgbClr val="EAEAEA"/>
                      </a:solidFill>
                      <a:ln w="19050">
                        <a:solidFill>
                          <a:schemeClr val="accent2"/>
                        </a:solidFill>
                        <a:miter lim="800000"/>
                        <a:headEnd/>
                        <a:tailEnd/>
                      </a:ln>
                    </p:spPr>
                  </p:pic>
                </p:oleObj>
              </mc:Fallback>
            </mc:AlternateContent>
          </a:graphicData>
        </a:graphic>
      </p:graphicFrame>
      <p:graphicFrame>
        <p:nvGraphicFramePr>
          <p:cNvPr id="11" name="Object 6"/>
          <p:cNvGraphicFramePr>
            <a:graphicFrameLocks noGrp="1" noChangeAspect="1"/>
          </p:cNvGraphicFramePr>
          <p:nvPr/>
        </p:nvGraphicFramePr>
        <p:xfrm>
          <a:off x="671512" y="4495800"/>
          <a:ext cx="7786688" cy="2046287"/>
        </p:xfrm>
        <a:graphic>
          <a:graphicData uri="http://schemas.openxmlformats.org/presentationml/2006/ole">
            <mc:AlternateContent xmlns:mc="http://schemas.openxmlformats.org/markup-compatibility/2006">
              <mc:Choice xmlns:v="urn:schemas-microsoft-com:vml" Requires="v">
                <p:oleObj spid="_x0000_s2133" name="Equation" r:id="rId5" imgW="5079960" imgH="1333440" progId="Equation.DSMT4">
                  <p:embed/>
                </p:oleObj>
              </mc:Choice>
              <mc:Fallback>
                <p:oleObj name="Equation" r:id="rId5" imgW="5079960" imgH="1333440" progId="Equation.DSMT4">
                  <p:embed/>
                  <p:pic>
                    <p:nvPicPr>
                      <p:cNvPr id="0" name="Picture 8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 y="4495800"/>
                        <a:ext cx="7786688" cy="2046287"/>
                      </a:xfrm>
                      <a:prstGeom prst="rect">
                        <a:avLst/>
                      </a:prstGeom>
                      <a:solidFill>
                        <a:srgbClr val="EAEAEA"/>
                      </a:solidFill>
                      <a:ln w="19050">
                        <a:solidFill>
                          <a:schemeClr val="accent2"/>
                        </a:solidFill>
                        <a:miter lim="800000"/>
                        <a:headEnd/>
                        <a:tailEnd/>
                      </a:ln>
                    </p:spPr>
                  </p:pic>
                </p:oleObj>
              </mc:Fallback>
            </mc:AlternateContent>
          </a:graphicData>
        </a:graphic>
      </p:graphicFrame>
      <p:sp>
        <p:nvSpPr>
          <p:cNvPr id="12" name="TextBox 11"/>
          <p:cNvSpPr txBox="1"/>
          <p:nvPr/>
        </p:nvSpPr>
        <p:spPr>
          <a:xfrm>
            <a:off x="3968780" y="1371600"/>
            <a:ext cx="1441420" cy="369332"/>
          </a:xfrm>
          <a:prstGeom prst="rect">
            <a:avLst/>
          </a:prstGeom>
          <a:noFill/>
        </p:spPr>
        <p:txBody>
          <a:bodyPr wrap="none" rtlCol="0">
            <a:spAutoFit/>
          </a:bodyPr>
          <a:lstStyle/>
          <a:p>
            <a:r>
              <a:rPr lang="en-US" dirty="0" smtClean="0"/>
              <a:t>Consistency</a:t>
            </a:r>
            <a:endParaRPr lang="en-US" dirty="0"/>
          </a:p>
        </p:txBody>
      </p:sp>
      <p:sp>
        <p:nvSpPr>
          <p:cNvPr id="13" name="TextBox 12"/>
          <p:cNvSpPr txBox="1"/>
          <p:nvPr/>
        </p:nvSpPr>
        <p:spPr>
          <a:xfrm>
            <a:off x="3657600" y="4126468"/>
            <a:ext cx="1723549" cy="369332"/>
          </a:xfrm>
          <a:prstGeom prst="rect">
            <a:avLst/>
          </a:prstGeom>
          <a:noFill/>
        </p:spPr>
        <p:txBody>
          <a:bodyPr wrap="none" rtlCol="0">
            <a:spAutoFit/>
          </a:bodyPr>
          <a:lstStyle/>
          <a:p>
            <a:r>
              <a:rPr lang="en-US" dirty="0" smtClean="0"/>
              <a:t>Completeness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22" name="Title 1"/>
          <p:cNvSpPr>
            <a:spLocks noGrp="1"/>
          </p:cNvSpPr>
          <p:nvPr>
            <p:ph type="title"/>
          </p:nvPr>
        </p:nvSpPr>
        <p:spPr/>
        <p:txBody>
          <a:bodyPr/>
          <a:lstStyle/>
          <a:p>
            <a:r>
              <a:rPr lang="en-US" dirty="0" smtClean="0"/>
              <a:t>Predicate Calculus of Capability Traceability – Tasks &amp; Conditions</a:t>
            </a:r>
          </a:p>
        </p:txBody>
      </p:sp>
      <p:sp>
        <p:nvSpPr>
          <p:cNvPr id="89125" name="Slide Number Placeholder 2"/>
          <p:cNvSpPr>
            <a:spLocks noGrp="1"/>
          </p:cNvSpPr>
          <p:nvPr>
            <p:ph type="sldNum" sz="quarter" idx="12"/>
          </p:nvPr>
        </p:nvSpPr>
        <p:spPr/>
        <p:txBody>
          <a:bodyPr/>
          <a:lstStyle/>
          <a:p>
            <a:fld id="{AF20E96C-93BC-4EC6-A122-DA5799F58735}" type="slidenum">
              <a:rPr lang="en-US" smtClean="0">
                <a:sym typeface="Palatino"/>
              </a:rPr>
              <a:pPr/>
              <a:t>23</a:t>
            </a:fld>
            <a:endParaRPr lang="en-US" smtClean="0">
              <a:sym typeface="Palatino"/>
            </a:endParaRPr>
          </a:p>
        </p:txBody>
      </p:sp>
      <p:graphicFrame>
        <p:nvGraphicFramePr>
          <p:cNvPr id="10" name="Object 6"/>
          <p:cNvGraphicFramePr>
            <a:graphicFrameLocks noGrp="1" noChangeAspect="1"/>
          </p:cNvGraphicFramePr>
          <p:nvPr/>
        </p:nvGraphicFramePr>
        <p:xfrm>
          <a:off x="685800" y="1616075"/>
          <a:ext cx="7848600" cy="2287588"/>
        </p:xfrm>
        <a:graphic>
          <a:graphicData uri="http://schemas.openxmlformats.org/presentationml/2006/ole">
            <mc:AlternateContent xmlns:mc="http://schemas.openxmlformats.org/markup-compatibility/2006">
              <mc:Choice xmlns:v="urn:schemas-microsoft-com:vml" Requires="v">
                <p:oleObj spid="_x0000_s65578" name="Equation" r:id="rId4" imgW="6273720" imgH="1828800" progId="Equation.DSMT4">
                  <p:embed/>
                </p:oleObj>
              </mc:Choice>
              <mc:Fallback>
                <p:oleObj name="Equation" r:id="rId4" imgW="6273720" imgH="1828800" progId="Equation.DSMT4">
                  <p:embed/>
                  <p:pic>
                    <p:nvPicPr>
                      <p:cNvPr id="0" name="Picture 4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16075"/>
                        <a:ext cx="7848600" cy="2287588"/>
                      </a:xfrm>
                      <a:prstGeom prst="rect">
                        <a:avLst/>
                      </a:prstGeom>
                      <a:solidFill>
                        <a:srgbClr val="EAEAEA"/>
                      </a:solidFill>
                      <a:ln w="19050">
                        <a:solidFill>
                          <a:schemeClr val="accent2"/>
                        </a:solidFill>
                        <a:miter lim="800000"/>
                        <a:headEnd/>
                        <a:tailEnd/>
                      </a:ln>
                    </p:spPr>
                  </p:pic>
                </p:oleObj>
              </mc:Fallback>
            </mc:AlternateContent>
          </a:graphicData>
        </a:graphic>
      </p:graphicFrame>
      <p:sp>
        <p:nvSpPr>
          <p:cNvPr id="8" name="TextBox 7"/>
          <p:cNvSpPr txBox="1"/>
          <p:nvPr/>
        </p:nvSpPr>
        <p:spPr>
          <a:xfrm>
            <a:off x="3968780" y="1219200"/>
            <a:ext cx="1441420" cy="369332"/>
          </a:xfrm>
          <a:prstGeom prst="rect">
            <a:avLst/>
          </a:prstGeom>
          <a:noFill/>
        </p:spPr>
        <p:txBody>
          <a:bodyPr wrap="none" rtlCol="0">
            <a:spAutoFit/>
          </a:bodyPr>
          <a:lstStyle/>
          <a:p>
            <a:r>
              <a:rPr lang="en-US" dirty="0" smtClean="0"/>
              <a:t>Consistency</a:t>
            </a:r>
            <a:endParaRPr lang="en-US" dirty="0"/>
          </a:p>
        </p:txBody>
      </p:sp>
      <p:sp>
        <p:nvSpPr>
          <p:cNvPr id="9" name="TextBox 8"/>
          <p:cNvSpPr txBox="1"/>
          <p:nvPr/>
        </p:nvSpPr>
        <p:spPr>
          <a:xfrm>
            <a:off x="3657600" y="3962400"/>
            <a:ext cx="1723549" cy="369332"/>
          </a:xfrm>
          <a:prstGeom prst="rect">
            <a:avLst/>
          </a:prstGeom>
          <a:noFill/>
        </p:spPr>
        <p:txBody>
          <a:bodyPr wrap="none" rtlCol="0">
            <a:spAutoFit/>
          </a:bodyPr>
          <a:lstStyle/>
          <a:p>
            <a:r>
              <a:rPr lang="en-US" dirty="0" smtClean="0"/>
              <a:t>Completeness</a:t>
            </a:r>
            <a:endParaRPr lang="en-US" dirty="0"/>
          </a:p>
        </p:txBody>
      </p:sp>
      <p:graphicFrame>
        <p:nvGraphicFramePr>
          <p:cNvPr id="7" name="Object 6"/>
          <p:cNvGraphicFramePr>
            <a:graphicFrameLocks noGrp="1" noChangeAspect="1"/>
          </p:cNvGraphicFramePr>
          <p:nvPr/>
        </p:nvGraphicFramePr>
        <p:xfrm>
          <a:off x="1646238" y="4357688"/>
          <a:ext cx="5926137" cy="2224087"/>
        </p:xfrm>
        <a:graphic>
          <a:graphicData uri="http://schemas.openxmlformats.org/presentationml/2006/ole">
            <mc:AlternateContent xmlns:mc="http://schemas.openxmlformats.org/markup-compatibility/2006">
              <mc:Choice xmlns:v="urn:schemas-microsoft-com:vml" Requires="v">
                <p:oleObj spid="_x0000_s65579" name="Equation" r:id="rId6" imgW="4736880" imgH="1777680" progId="Equation.DSMT4">
                  <p:embed/>
                </p:oleObj>
              </mc:Choice>
              <mc:Fallback>
                <p:oleObj name="Equation" r:id="rId6" imgW="4736880" imgH="1777680" progId="Equation.DSMT4">
                  <p:embed/>
                  <p:pic>
                    <p:nvPicPr>
                      <p:cNvPr id="0" name="Object 4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6238" y="4357688"/>
                        <a:ext cx="5926137" cy="2224087"/>
                      </a:xfrm>
                      <a:prstGeom prst="rect">
                        <a:avLst/>
                      </a:prstGeom>
                      <a:solidFill>
                        <a:srgbClr val="EAEAEA"/>
                      </a:solidFill>
                      <a:ln w="19050">
                        <a:solidFill>
                          <a:schemeClr val="accent2"/>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4"/>
          <p:cNvSpPr>
            <a:spLocks noGrp="1" noChangeArrowheads="1"/>
          </p:cNvSpPr>
          <p:nvPr>
            <p:ph type="title"/>
          </p:nvPr>
        </p:nvSpPr>
        <p:spPr/>
        <p:txBody>
          <a:bodyPr/>
          <a:lstStyle/>
          <a:p>
            <a:r>
              <a:rPr lang="en-US" sz="3600" dirty="0" smtClean="0"/>
              <a:t>Reification of Activities</a:t>
            </a:r>
          </a:p>
        </p:txBody>
      </p:sp>
      <p:sp>
        <p:nvSpPr>
          <p:cNvPr id="132098" name="Rectangle 6"/>
          <p:cNvSpPr>
            <a:spLocks noGrp="1" noChangeArrowheads="1"/>
          </p:cNvSpPr>
          <p:nvPr>
            <p:ph idx="1"/>
          </p:nvPr>
        </p:nvSpPr>
        <p:spPr bwMode="auto">
          <a:xfrm>
            <a:off x="304800" y="1219200"/>
            <a:ext cx="3429000" cy="5410200"/>
          </a:xfrm>
          <a:prstGeom prst="rect">
            <a:avLst/>
          </a:prstGeom>
          <a:ln>
            <a:miter lim="800000"/>
            <a:headEnd/>
            <a:tailEnd/>
          </a:ln>
        </p:spPr>
        <p:txBody>
          <a:bodyPr vert="horz" wrap="square" lIns="91372" tIns="45686" rIns="91372" bIns="45686" numCol="1" anchor="t" anchorCtr="0" compatLnSpc="1">
            <a:prstTxWarp prst="textNoShape">
              <a:avLst/>
            </a:prstTxWarp>
            <a:normAutofit fontScale="85000" lnSpcReduction="20000"/>
          </a:bodyPr>
          <a:lstStyle/>
          <a:p>
            <a:pPr>
              <a:defRPr/>
            </a:pPr>
            <a:r>
              <a:rPr lang="en-US" dirty="0" smtClean="0"/>
              <a:t>DoDAF definition of Activity – </a:t>
            </a:r>
          </a:p>
          <a:p>
            <a:pPr lvl="1">
              <a:defRPr/>
            </a:pPr>
            <a:r>
              <a:rPr lang="en-US" dirty="0" smtClean="0"/>
              <a:t>“Work, not specific to a single organization, weapon system or individual that transforms inputs (Resources) into outputs (Resources) or changes their state.”</a:t>
            </a:r>
          </a:p>
          <a:p>
            <a:pPr>
              <a:buNone/>
              <a:defRPr/>
            </a:pPr>
            <a:r>
              <a:rPr lang="en-US" dirty="0" smtClean="0">
                <a:latin typeface="Symbol" pitchFamily="18" charset="2"/>
              </a:rPr>
              <a:t>Þ</a:t>
            </a:r>
            <a:r>
              <a:rPr lang="en-US" dirty="0" smtClean="0"/>
              <a:t> Activities are structures</a:t>
            </a:r>
            <a:endParaRPr lang="en-US" dirty="0" smtClean="0">
              <a:sym typeface="Wingdings" pitchFamily="2" charset="2"/>
            </a:endParaRPr>
          </a:p>
          <a:p>
            <a:pPr>
              <a:buNone/>
              <a:defRPr/>
            </a:pPr>
            <a:r>
              <a:rPr lang="en-US" dirty="0" smtClean="0">
                <a:latin typeface="Symbol" pitchFamily="18" charset="2"/>
              </a:rPr>
              <a:t>Þ</a:t>
            </a:r>
            <a:r>
              <a:rPr lang="en-US" dirty="0" smtClean="0"/>
              <a:t> </a:t>
            </a:r>
            <a:r>
              <a:rPr lang="en-US" dirty="0" smtClean="0">
                <a:sym typeface="Wingdings" pitchFamily="2" charset="2"/>
              </a:rPr>
              <a:t>to reify them means to reify the structure</a:t>
            </a:r>
          </a:p>
        </p:txBody>
      </p:sp>
      <p:sp>
        <p:nvSpPr>
          <p:cNvPr id="385029" name="Slide Number Placeholder 2"/>
          <p:cNvSpPr>
            <a:spLocks noGrp="1"/>
          </p:cNvSpPr>
          <p:nvPr>
            <p:ph type="sldNum" sz="quarter" idx="12"/>
          </p:nvPr>
        </p:nvSpPr>
        <p:spPr bwMode="auto">
          <a:noFill/>
          <a:ln>
            <a:miter lim="800000"/>
            <a:headEnd/>
            <a:tailEnd/>
          </a:ln>
        </p:spPr>
        <p:txBody>
          <a:bodyPr/>
          <a:lstStyle/>
          <a:p>
            <a:fld id="{F0D87DBC-1D80-4934-88DA-F3BB123557EE}" type="slidenum">
              <a:rPr lang="en-US" smtClean="0">
                <a:ea typeface="ヒラギノ明朝 ProN W3"/>
                <a:cs typeface="ヒラギノ明朝 ProN W3"/>
                <a:sym typeface="Palatino"/>
              </a:rPr>
              <a:pPr/>
              <a:t>24</a:t>
            </a:fld>
            <a:endParaRPr lang="en-US" smtClean="0">
              <a:ea typeface="ヒラギノ明朝 ProN W3"/>
              <a:cs typeface="ヒラギノ明朝 ProN W3"/>
              <a:sym typeface="Palatino"/>
            </a:endParaRPr>
          </a:p>
        </p:txBody>
      </p:sp>
      <p:pic>
        <p:nvPicPr>
          <p:cNvPr id="385030" name="Picture 3"/>
          <p:cNvPicPr>
            <a:picLocks noChangeAspect="1" noChangeArrowheads="1"/>
          </p:cNvPicPr>
          <p:nvPr/>
        </p:nvPicPr>
        <p:blipFill>
          <a:blip r:embed="rId2" cstate="print"/>
          <a:srcRect/>
          <a:stretch>
            <a:fillRect/>
          </a:stretch>
        </p:blipFill>
        <p:spPr bwMode="auto">
          <a:xfrm>
            <a:off x="3734405" y="1607344"/>
            <a:ext cx="5285619" cy="2885778"/>
          </a:xfrm>
          <a:prstGeom prst="rect">
            <a:avLst/>
          </a:prstGeom>
          <a:noFill/>
          <a:ln w="9525">
            <a:noFill/>
            <a:miter lim="800000"/>
            <a:headEnd/>
            <a:tailEnd/>
          </a:ln>
        </p:spPr>
      </p:pic>
      <p:sp>
        <p:nvSpPr>
          <p:cNvPr id="385031" name="Text Box 8"/>
          <p:cNvSpPr txBox="1">
            <a:spLocks noChangeArrowheads="1"/>
          </p:cNvSpPr>
          <p:nvPr/>
        </p:nvSpPr>
        <p:spPr bwMode="auto">
          <a:xfrm>
            <a:off x="4794250" y="4223743"/>
            <a:ext cx="3566583" cy="2180219"/>
          </a:xfrm>
          <a:prstGeom prst="rect">
            <a:avLst/>
          </a:prstGeom>
          <a:noFill/>
          <a:ln w="9525">
            <a:noFill/>
            <a:miter lim="800000"/>
            <a:headEnd/>
            <a:tailEnd/>
          </a:ln>
        </p:spPr>
        <p:txBody>
          <a:bodyPr lIns="86493" tIns="43247" rIns="86493" bIns="43247">
            <a:spAutoFit/>
          </a:bodyPr>
          <a:lstStyle/>
          <a:p>
            <a:r>
              <a:rPr lang="en-US" sz="1100" dirty="0">
                <a:solidFill>
                  <a:srgbClr val="4F4F4F"/>
                </a:solidFill>
                <a:sym typeface="Wingdings" pitchFamily="2" charset="2"/>
              </a:rPr>
              <a:t>For example, in an OV-5a, “Activity-1.1 reifies Activity-1”, means it reifies Activity-1’s structure:</a:t>
            </a:r>
          </a:p>
          <a:p>
            <a:pPr marL="267288" lvl="1">
              <a:buFontTx/>
              <a:buChar char="•"/>
            </a:pPr>
            <a:r>
              <a:rPr lang="en-US" sz="1100" dirty="0">
                <a:solidFill>
                  <a:srgbClr val="4F4F4F"/>
                </a:solidFill>
                <a:sym typeface="Wingdings" pitchFamily="2" charset="2"/>
              </a:rPr>
              <a:t>Activity-1</a:t>
            </a:r>
          </a:p>
          <a:p>
            <a:pPr marL="267288" lvl="1">
              <a:buFontTx/>
              <a:buChar char="•"/>
            </a:pPr>
            <a:r>
              <a:rPr lang="en-US" sz="1100" dirty="0">
                <a:solidFill>
                  <a:srgbClr val="4F4F4F"/>
                </a:solidFill>
                <a:sym typeface="Wingdings" pitchFamily="2" charset="2"/>
              </a:rPr>
              <a:t>consumedResources-A1.i</a:t>
            </a:r>
          </a:p>
          <a:p>
            <a:pPr marL="267288" lvl="1">
              <a:buFontTx/>
              <a:buChar char="•"/>
            </a:pPr>
            <a:r>
              <a:rPr lang="en-US" sz="1100" dirty="0">
                <a:solidFill>
                  <a:srgbClr val="4F4F4F"/>
                </a:solidFill>
                <a:sym typeface="Wingdings" pitchFamily="2" charset="2"/>
              </a:rPr>
              <a:t>producedResources-A1.j</a:t>
            </a:r>
          </a:p>
          <a:p>
            <a:pPr marL="267288" lvl="1">
              <a:buFontTx/>
              <a:buChar char="•"/>
            </a:pPr>
            <a:r>
              <a:rPr lang="en-US" sz="1100" dirty="0">
                <a:solidFill>
                  <a:srgbClr val="4F4F4F"/>
                </a:solidFill>
                <a:sym typeface="Wingdings" pitchFamily="2" charset="2"/>
              </a:rPr>
              <a:t>Rules-A1.k</a:t>
            </a:r>
          </a:p>
          <a:p>
            <a:pPr marL="267288" lvl="1">
              <a:buFontTx/>
              <a:buChar char="•"/>
            </a:pPr>
            <a:r>
              <a:rPr lang="en-US" sz="1100" dirty="0">
                <a:solidFill>
                  <a:srgbClr val="4F4F4F"/>
                </a:solidFill>
                <a:sym typeface="Wingdings" pitchFamily="2" charset="2"/>
              </a:rPr>
              <a:t>Performers-A1.l </a:t>
            </a:r>
          </a:p>
          <a:p>
            <a:pPr marL="267288" lvl="1">
              <a:buFontTx/>
              <a:buChar char="•"/>
            </a:pPr>
            <a:r>
              <a:rPr lang="en-US" sz="1100" dirty="0">
                <a:solidFill>
                  <a:srgbClr val="4F4F4F"/>
                </a:solidFill>
                <a:sym typeface="Wingdings" pitchFamily="2" charset="2"/>
              </a:rPr>
              <a:t>Measures-A1.m</a:t>
            </a:r>
          </a:p>
          <a:p>
            <a:r>
              <a:rPr lang="en-US" sz="1100" dirty="0">
                <a:solidFill>
                  <a:srgbClr val="4F4F4F"/>
                </a:solidFill>
                <a:sym typeface="Wingdings" pitchFamily="2" charset="2"/>
              </a:rPr>
              <a:t>Where “reify” means:</a:t>
            </a:r>
          </a:p>
          <a:p>
            <a:pPr marL="267288" lvl="1">
              <a:buFontTx/>
              <a:buChar char="•"/>
            </a:pPr>
            <a:r>
              <a:rPr lang="en-US" sz="1100" dirty="0" err="1">
                <a:solidFill>
                  <a:srgbClr val="4F4F4F"/>
                </a:solidFill>
                <a:sym typeface="Wingdings" pitchFamily="2" charset="2"/>
              </a:rPr>
              <a:t>superSubtype</a:t>
            </a:r>
            <a:r>
              <a:rPr lang="en-US" sz="1100" dirty="0">
                <a:solidFill>
                  <a:srgbClr val="4F4F4F"/>
                </a:solidFill>
                <a:sym typeface="Wingdings" pitchFamily="2" charset="2"/>
              </a:rPr>
              <a:t>,</a:t>
            </a:r>
          </a:p>
          <a:p>
            <a:pPr marL="267288" lvl="1">
              <a:buFontTx/>
              <a:buChar char="•"/>
            </a:pPr>
            <a:r>
              <a:rPr lang="en-US" sz="1100" dirty="0" err="1">
                <a:solidFill>
                  <a:srgbClr val="4F4F4F"/>
                </a:solidFill>
                <a:sym typeface="Wingdings" pitchFamily="2" charset="2"/>
              </a:rPr>
              <a:t>wholePart</a:t>
            </a:r>
            <a:r>
              <a:rPr lang="en-US" sz="1100" dirty="0">
                <a:solidFill>
                  <a:srgbClr val="4F4F4F"/>
                </a:solidFill>
                <a:sym typeface="Wingdings" pitchFamily="2" charset="2"/>
              </a:rPr>
              <a:t>, or</a:t>
            </a:r>
          </a:p>
          <a:p>
            <a:pPr marL="267288" lvl="1">
              <a:buFontTx/>
              <a:buChar char="•"/>
            </a:pPr>
            <a:r>
              <a:rPr lang="en-US" sz="1100" dirty="0">
                <a:solidFill>
                  <a:srgbClr val="4F4F4F"/>
                </a:solidFill>
                <a:sym typeface="Wingdings" pitchFamily="2" charset="2"/>
              </a:rPr>
              <a:t>overlap</a:t>
            </a:r>
            <a:endParaRPr lang="en-US" sz="1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25</a:t>
            </a:fld>
            <a:endParaRPr lang="en-US">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05787971"/>
              </p:ext>
            </p:extLst>
          </p:nvPr>
        </p:nvGraphicFramePr>
        <p:xfrm>
          <a:off x="1371601" y="2362200"/>
          <a:ext cx="6172200" cy="2438397"/>
        </p:xfrm>
        <a:graphic>
          <a:graphicData uri="http://schemas.openxmlformats.org/drawingml/2006/table">
            <a:tbl>
              <a:tblPr>
                <a:tableStyleId>{5C22544A-7EE6-4342-B048-85BDC9FD1C3A}</a:tableStyleId>
              </a:tblPr>
              <a:tblGrid>
                <a:gridCol w="1583251"/>
                <a:gridCol w="3141148"/>
                <a:gridCol w="1447801"/>
              </a:tblGrid>
              <a:tr h="270933">
                <a:tc>
                  <a:txBody>
                    <a:bodyPr/>
                    <a:lstStyle/>
                    <a:p>
                      <a:pPr algn="l" fontAlgn="b"/>
                      <a:r>
                        <a:rPr lang="en-US" sz="1100" b="1" u="none" strike="noStrike" dirty="0">
                          <a:effectLst/>
                        </a:rPr>
                        <a:t>Parts of </a:t>
                      </a:r>
                      <a:r>
                        <a:rPr lang="en-US" sz="1100" b="1" u="none" strike="noStrike" dirty="0" smtClean="0">
                          <a:effectLst/>
                        </a:rPr>
                        <a:t>Activities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smtClean="0">
                          <a:effectLst/>
                        </a:rPr>
                        <a:t>Description of Relationships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Relationship Type</a:t>
                      </a:r>
                      <a:endParaRPr lang="en-US" sz="1100" b="1" i="0" u="none" strike="noStrike" dirty="0">
                        <a:solidFill>
                          <a:srgbClr val="000000"/>
                        </a:solidFill>
                        <a:effectLst/>
                        <a:latin typeface="Calibri" panose="020F0502020204030204" pitchFamily="34" charset="0"/>
                      </a:endParaRPr>
                    </a:p>
                  </a:txBody>
                  <a:tcPr marL="9525" marR="9525" marT="9525" marB="0" anchor="b"/>
                </a:tc>
              </a:tr>
              <a:tr h="270933">
                <a:tc>
                  <a:txBody>
                    <a:bodyPr/>
                    <a:lstStyle/>
                    <a:p>
                      <a:pPr algn="l" fontAlgn="b"/>
                      <a:r>
                        <a:rPr lang="en-US" sz="1100" u="none" strike="noStrike" dirty="0" smtClean="0">
                          <a:effectLst/>
                        </a:rPr>
                        <a:t>Rules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Rules constraining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OverlapType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70933">
                <a:tc>
                  <a:txBody>
                    <a:bodyPr/>
                    <a:lstStyle/>
                    <a:p>
                      <a:pPr algn="l" fontAlgn="b"/>
                      <a:r>
                        <a:rPr lang="en-US" sz="1100" u="none" strike="noStrike" dirty="0" smtClean="0">
                          <a:effectLst/>
                        </a:rPr>
                        <a:t>Conditions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Conditions </a:t>
                      </a:r>
                      <a:r>
                        <a:rPr lang="en-US" sz="1100" u="none" strike="noStrike" dirty="0">
                          <a:effectLst/>
                        </a:rPr>
                        <a:t>under which </a:t>
                      </a:r>
                      <a:r>
                        <a:rPr lang="en-US" sz="1100" u="none" strike="noStrike" dirty="0" smtClean="0">
                          <a:effectLst/>
                        </a:rPr>
                        <a:t>Activities are</a:t>
                      </a:r>
                      <a:r>
                        <a:rPr lang="en-US" sz="1100" u="none" strike="noStrike" baseline="0" dirty="0" smtClean="0">
                          <a:effectLst/>
                        </a:rPr>
                        <a:t> p</a:t>
                      </a:r>
                      <a:r>
                        <a:rPr lang="en-US" sz="1100" u="none" strike="noStrike" dirty="0" smtClean="0">
                          <a:effectLst/>
                        </a:rPr>
                        <a:t>erformed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70933">
                <a:tc>
                  <a:txBody>
                    <a:bodyPr/>
                    <a:lstStyle/>
                    <a:p>
                      <a:pPr algn="l" fontAlgn="b"/>
                      <a:r>
                        <a:rPr lang="en-US" sz="1100" u="none" strike="noStrike" dirty="0" smtClean="0">
                          <a:effectLst/>
                        </a:rPr>
                        <a:t>Performers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Performers performing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70933">
                <a:tc>
                  <a:txBody>
                    <a:bodyPr/>
                    <a:lstStyle/>
                    <a:p>
                      <a:pPr algn="l" fontAlgn="b"/>
                      <a:r>
                        <a:rPr lang="en-US" sz="1100" u="none" strike="noStrike" dirty="0" smtClean="0">
                          <a:effectLst/>
                        </a:rPr>
                        <a:t>Resources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Resources </a:t>
                      </a:r>
                      <a:r>
                        <a:rPr lang="en-US" sz="1100" u="none" strike="noStrike" dirty="0">
                          <a:effectLst/>
                        </a:rPr>
                        <a:t>consumed </a:t>
                      </a:r>
                      <a:r>
                        <a:rPr lang="en-US" sz="1100" u="none" strike="noStrike" dirty="0" smtClean="0">
                          <a:effectLst/>
                        </a:rPr>
                        <a:t>by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7093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Resources </a:t>
                      </a:r>
                      <a:r>
                        <a:rPr lang="en-US" sz="1100" u="none" strike="noStrike" dirty="0">
                          <a:effectLst/>
                        </a:rPr>
                        <a:t>produced </a:t>
                      </a:r>
                      <a:r>
                        <a:rPr lang="en-US" sz="1100" u="none" strike="noStrike" dirty="0" smtClean="0">
                          <a:effectLst/>
                        </a:rPr>
                        <a:t>by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70933">
                <a:tc>
                  <a:txBody>
                    <a:bodyPr/>
                    <a:lstStyle/>
                    <a:p>
                      <a:pPr algn="l" fontAlgn="b"/>
                      <a:r>
                        <a:rPr lang="en-US" sz="1100" u="none" strike="noStrike" dirty="0" smtClean="0">
                          <a:effectLst/>
                        </a:rPr>
                        <a:t>Measures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Measures </a:t>
                      </a:r>
                      <a:r>
                        <a:rPr lang="en-US" sz="1100" u="none" strike="noStrike" dirty="0">
                          <a:effectLst/>
                        </a:rPr>
                        <a:t>pertaining </a:t>
                      </a:r>
                      <a:r>
                        <a:rPr lang="en-US" sz="1100" u="none" strike="noStrike" dirty="0" smtClean="0">
                          <a:effectLst/>
                        </a:rPr>
                        <a:t>to Activities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70933">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Measures </a:t>
                      </a:r>
                      <a:r>
                        <a:rPr lang="en-US" sz="1100" u="none" strike="noStrike" dirty="0">
                          <a:effectLst/>
                        </a:rPr>
                        <a:t>pertaining </a:t>
                      </a:r>
                      <a:r>
                        <a:rPr lang="en-US" sz="1100" u="none" strike="noStrike" dirty="0" smtClean="0">
                          <a:effectLst/>
                        </a:rPr>
                        <a:t>to Conditions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70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smtClean="0">
                          <a:effectLst/>
                        </a:rPr>
                        <a:t>Measures </a:t>
                      </a:r>
                      <a:r>
                        <a:rPr lang="en-US" sz="1100" u="none" strike="noStrike" dirty="0">
                          <a:effectLst/>
                        </a:rPr>
                        <a:t>pertaining to </a:t>
                      </a:r>
                      <a:r>
                        <a:rPr lang="en-US" sz="1100" u="none" strike="noStrike" dirty="0" smtClean="0">
                          <a:effectLst/>
                        </a:rPr>
                        <a:t>Resources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smtClean="0">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0" name="TextBox 9"/>
          <p:cNvSpPr txBox="1"/>
          <p:nvPr/>
        </p:nvSpPr>
        <p:spPr>
          <a:xfrm>
            <a:off x="723905" y="1676400"/>
            <a:ext cx="7353295" cy="369332"/>
          </a:xfrm>
          <a:prstGeom prst="rect">
            <a:avLst/>
          </a:prstGeom>
          <a:noFill/>
        </p:spPr>
        <p:txBody>
          <a:bodyPr wrap="none" rtlCol="0">
            <a:spAutoFit/>
          </a:bodyPr>
          <a:lstStyle/>
          <a:p>
            <a:r>
              <a:rPr lang="en-US" dirty="0"/>
              <a:t>For each relationship, use the validation rules for that relationship type</a:t>
            </a:r>
          </a:p>
        </p:txBody>
      </p:sp>
    </p:spTree>
    <p:extLst>
      <p:ext uri="{BB962C8B-B14F-4D97-AF65-F5344CB8AC3E}">
        <p14:creationId xmlns:p14="http://schemas.microsoft.com/office/powerpoint/2010/main" val="320760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p:cNvSpPr>
            <a:spLocks noGrp="1" noChangeArrowheads="1"/>
          </p:cNvSpPr>
          <p:nvPr>
            <p:ph type="title"/>
          </p:nvPr>
        </p:nvSpPr>
        <p:spPr/>
        <p:txBody>
          <a:bodyPr/>
          <a:lstStyle/>
          <a:p>
            <a:r>
              <a:rPr lang="en-US" sz="3600" dirty="0" smtClean="0"/>
              <a:t>Reification of Resource Flow</a:t>
            </a:r>
          </a:p>
        </p:txBody>
      </p:sp>
      <p:sp>
        <p:nvSpPr>
          <p:cNvPr id="388098" name="Rectangle 3"/>
          <p:cNvSpPr>
            <a:spLocks noGrp="1" noChangeArrowheads="1"/>
          </p:cNvSpPr>
          <p:nvPr>
            <p:ph idx="1"/>
          </p:nvPr>
        </p:nvSpPr>
        <p:spPr bwMode="auto">
          <a:xfrm>
            <a:off x="304800" y="1219200"/>
            <a:ext cx="4419600" cy="5410200"/>
          </a:xfrm>
          <a:prstGeom prst="rect">
            <a:avLst/>
          </a:prstGeom>
          <a:noFill/>
          <a:ln>
            <a:miter lim="800000"/>
            <a:headEnd/>
            <a:tailEnd/>
          </a:ln>
        </p:spPr>
        <p:txBody>
          <a:bodyPr vert="horz" wrap="square" lIns="91372" tIns="45686" rIns="91372" bIns="45686" numCol="1" anchor="t" anchorCtr="0" compatLnSpc="1">
            <a:prstTxWarp prst="textNoShape">
              <a:avLst/>
            </a:prstTxWarp>
          </a:bodyPr>
          <a:lstStyle/>
          <a:p>
            <a:pPr>
              <a:spcBef>
                <a:spcPct val="0"/>
              </a:spcBef>
            </a:pPr>
            <a:r>
              <a:rPr lang="en-US" sz="1900" dirty="0" smtClean="0">
                <a:sym typeface="Wingdings" pitchFamily="2" charset="2"/>
              </a:rPr>
              <a:t>DoDAF definition of Resource Flow </a:t>
            </a:r>
          </a:p>
          <a:p>
            <a:pPr lvl="1">
              <a:spcBef>
                <a:spcPct val="0"/>
              </a:spcBef>
            </a:pPr>
            <a:r>
              <a:rPr lang="en-US" sz="1300" dirty="0" smtClean="0">
                <a:sym typeface="Wingdings" pitchFamily="2" charset="2"/>
              </a:rPr>
              <a:t>“The behavioral and structural representation of the interactions between activities (which are performed by performers) that is both temporal and results in the flow or exchange of things such as information, data, materiel, and performers...”</a:t>
            </a:r>
          </a:p>
          <a:p>
            <a:pPr>
              <a:spcBef>
                <a:spcPct val="0"/>
              </a:spcBef>
              <a:buNone/>
            </a:pPr>
            <a:r>
              <a:rPr lang="en-US" sz="1900" dirty="0" smtClean="0">
                <a:latin typeface="Symbol" pitchFamily="18" charset="2"/>
              </a:rPr>
              <a:t>Þ</a:t>
            </a:r>
            <a:r>
              <a:rPr lang="en-US" sz="1900" dirty="0" smtClean="0">
                <a:sym typeface="Wingdings" pitchFamily="2" charset="2"/>
              </a:rPr>
              <a:t> in an SV-1, each element of a reified resource flow must be a reification of elements from ordinate resource flows</a:t>
            </a:r>
          </a:p>
          <a:p>
            <a:pPr>
              <a:spcBef>
                <a:spcPct val="0"/>
              </a:spcBef>
            </a:pPr>
            <a:r>
              <a:rPr lang="en-US" sz="1900" dirty="0" smtClean="0">
                <a:sym typeface="Wingdings" pitchFamily="2" charset="2"/>
              </a:rPr>
              <a:t>Note:  more complex reifying across allocation levels (e.g., OVSV) because of typical many-many allocations</a:t>
            </a:r>
          </a:p>
          <a:p>
            <a:pPr lvl="1">
              <a:spcBef>
                <a:spcPct val="0"/>
              </a:spcBef>
            </a:pPr>
            <a:r>
              <a:rPr lang="en-US" sz="1300" dirty="0" smtClean="0">
                <a:sym typeface="Wingdings" pitchFamily="2" charset="2"/>
              </a:rPr>
              <a:t>Some flows get rolled-up</a:t>
            </a:r>
          </a:p>
          <a:p>
            <a:pPr lvl="1">
              <a:spcBef>
                <a:spcPct val="0"/>
              </a:spcBef>
            </a:pPr>
            <a:r>
              <a:rPr lang="en-US" sz="1300" dirty="0" smtClean="0">
                <a:sym typeface="Wingdings" pitchFamily="2" charset="2"/>
              </a:rPr>
              <a:t>New ones get created</a:t>
            </a:r>
          </a:p>
          <a:p>
            <a:pPr lvl="1">
              <a:spcBef>
                <a:spcPct val="0"/>
              </a:spcBef>
            </a:pPr>
            <a:endParaRPr lang="en-US" sz="1300" dirty="0" smtClean="0">
              <a:sym typeface="Wingdings" pitchFamily="2" charset="2"/>
            </a:endParaRPr>
          </a:p>
        </p:txBody>
      </p:sp>
      <p:sp>
        <p:nvSpPr>
          <p:cNvPr id="388101" name="Slide Number Placeholder 2"/>
          <p:cNvSpPr>
            <a:spLocks noGrp="1"/>
          </p:cNvSpPr>
          <p:nvPr>
            <p:ph type="sldNum" sz="quarter" idx="12"/>
          </p:nvPr>
        </p:nvSpPr>
        <p:spPr bwMode="auto">
          <a:noFill/>
          <a:ln>
            <a:miter lim="800000"/>
            <a:headEnd/>
            <a:tailEnd/>
          </a:ln>
        </p:spPr>
        <p:txBody>
          <a:bodyPr/>
          <a:lstStyle/>
          <a:p>
            <a:fld id="{5134953D-0180-410D-9C11-5C703883AFF4}" type="slidenum">
              <a:rPr lang="en-US" smtClean="0">
                <a:ea typeface="ヒラギノ明朝 ProN W3"/>
                <a:cs typeface="ヒラギノ明朝 ProN W3"/>
                <a:sym typeface="Palatino"/>
              </a:rPr>
              <a:pPr/>
              <a:t>26</a:t>
            </a:fld>
            <a:endParaRPr lang="en-US" smtClean="0">
              <a:ea typeface="ヒラギノ明朝 ProN W3"/>
              <a:cs typeface="ヒラギノ明朝 ProN W3"/>
              <a:sym typeface="Palatino"/>
            </a:endParaRPr>
          </a:p>
        </p:txBody>
      </p:sp>
      <p:pic>
        <p:nvPicPr>
          <p:cNvPr id="388102" name="Picture 1"/>
          <p:cNvPicPr>
            <a:picLocks noChangeAspect="1" noChangeArrowheads="1"/>
          </p:cNvPicPr>
          <p:nvPr/>
        </p:nvPicPr>
        <p:blipFill>
          <a:blip r:embed="rId2" cstate="print"/>
          <a:srcRect/>
          <a:stretch>
            <a:fillRect/>
          </a:stretch>
        </p:blipFill>
        <p:spPr bwMode="auto">
          <a:xfrm>
            <a:off x="4621893" y="1582044"/>
            <a:ext cx="4522107" cy="3932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Flow</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27</a:t>
            </a:fld>
            <a:endParaRPr lang="en-US">
              <a:solidFill>
                <a:srgbClr val="000000"/>
              </a:solidFill>
            </a:endParaRPr>
          </a:p>
        </p:txBody>
      </p:sp>
      <p:sp>
        <p:nvSpPr>
          <p:cNvPr id="5" name="TextBox 4"/>
          <p:cNvSpPr txBox="1"/>
          <p:nvPr/>
        </p:nvSpPr>
        <p:spPr>
          <a:xfrm>
            <a:off x="723905" y="1676400"/>
            <a:ext cx="7353295" cy="369332"/>
          </a:xfrm>
          <a:prstGeom prst="rect">
            <a:avLst/>
          </a:prstGeom>
          <a:noFill/>
        </p:spPr>
        <p:txBody>
          <a:bodyPr wrap="none" rtlCol="0">
            <a:spAutoFit/>
          </a:bodyPr>
          <a:lstStyle/>
          <a:p>
            <a:r>
              <a:rPr lang="en-US" dirty="0"/>
              <a:t>For each relationship, use the validation rules for that relationship type</a:t>
            </a:r>
          </a:p>
        </p:txBody>
      </p:sp>
      <p:graphicFrame>
        <p:nvGraphicFramePr>
          <p:cNvPr id="3" name="Table 2"/>
          <p:cNvGraphicFramePr>
            <a:graphicFrameLocks noGrp="1"/>
          </p:cNvGraphicFramePr>
          <p:nvPr>
            <p:extLst>
              <p:ext uri="{D42A27DB-BD31-4B8C-83A1-F6EECF244321}">
                <p14:modId xmlns:p14="http://schemas.microsoft.com/office/powerpoint/2010/main" val="29459640"/>
              </p:ext>
            </p:extLst>
          </p:nvPr>
        </p:nvGraphicFramePr>
        <p:xfrm>
          <a:off x="1371600" y="2590800"/>
          <a:ext cx="6400800" cy="2667005"/>
        </p:xfrm>
        <a:graphic>
          <a:graphicData uri="http://schemas.openxmlformats.org/drawingml/2006/table">
            <a:tbl>
              <a:tblPr>
                <a:tableStyleId>{5C22544A-7EE6-4342-B048-85BDC9FD1C3A}</a:tableStyleId>
              </a:tblPr>
              <a:tblGrid>
                <a:gridCol w="1752599"/>
                <a:gridCol w="3200401"/>
                <a:gridCol w="1447800"/>
              </a:tblGrid>
              <a:tr h="242455">
                <a:tc>
                  <a:txBody>
                    <a:bodyPr/>
                    <a:lstStyle/>
                    <a:p>
                      <a:pPr algn="l" fontAlgn="b"/>
                      <a:r>
                        <a:rPr lang="en-US" sz="1100" b="1" u="none" strike="noStrike" dirty="0">
                          <a:effectLst/>
                        </a:rPr>
                        <a:t>Parts of Resource Flows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Description of Relationships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Relationship Type</a:t>
                      </a:r>
                      <a:endParaRPr lang="en-US" sz="1100" b="1" i="0" u="none" strike="noStrike" dirty="0">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Sequence of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BeforeAfterType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Rules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Rules contraining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Conditions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Conditions under which Activities are performed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OverlapType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Performers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Performers performing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Resources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Resources consumed by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Resources produced by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OverlapType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Measures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 pertaining to Activities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SuperSubtype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pertaining to Conditions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SuperSubtype</a:t>
                      </a:r>
                      <a:endParaRPr lang="en-US" sz="1100" b="0" i="0" u="none" strike="noStrike">
                        <a:solidFill>
                          <a:srgbClr val="000000"/>
                        </a:solidFill>
                        <a:effectLst/>
                        <a:latin typeface="Calibri" panose="020F0502020204030204" pitchFamily="34" charset="0"/>
                      </a:endParaRPr>
                    </a:p>
                  </a:txBody>
                  <a:tcPr marL="9525" marR="9525" marT="9525" marB="0" anchor="b"/>
                </a:tc>
              </a:tr>
              <a:tr h="24245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Measures pertaining to Resources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SuperSubtype</a:t>
                      </a:r>
                      <a:endParaRPr lang="en-US" sz="1100" b="0" i="0" u="none" strike="noStrike" dirty="0">
                        <a:solidFill>
                          <a:srgbClr val="000000"/>
                        </a:solidFill>
                        <a:effectLst/>
                        <a:latin typeface="Calibri" panose="020F0502020204030204" pitchFamily="34" charset="0"/>
                      </a:endParaRPr>
                    </a:p>
                  </a:txBody>
                  <a:tcPr marL="9525" marR="9525" marT="9525" marB="0" anchor="b"/>
                </a:tc>
              </a:tr>
              <a:tr h="242455">
                <a:tc>
                  <a:txBody>
                    <a:bodyPr/>
                    <a:lstStyle/>
                    <a:p>
                      <a:pPr algn="l" fontAlgn="b"/>
                      <a:r>
                        <a:rPr lang="en-US" sz="1100" u="none" strike="noStrike">
                          <a:effectLst/>
                        </a:rPr>
                        <a:t>LocationTypes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Location types of where Resources are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OverlapType</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110268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IDEAS provides a structure for mathematical traceability versus document-based or term-based traceability</a:t>
            </a:r>
          </a:p>
          <a:p>
            <a:r>
              <a:rPr lang="en-US" dirty="0" smtClean="0"/>
              <a:t>The predicate calculus can be defined</a:t>
            </a:r>
          </a:p>
          <a:p>
            <a:r>
              <a:rPr lang="en-US" dirty="0" smtClean="0"/>
              <a:t>Future work:</a:t>
            </a:r>
          </a:p>
          <a:p>
            <a:pPr lvl="1"/>
            <a:r>
              <a:rPr lang="en-US" dirty="0" smtClean="0"/>
              <a:t>How this could be implemented in tools and databases</a:t>
            </a:r>
          </a:p>
          <a:p>
            <a:pPr lvl="1"/>
            <a:r>
              <a:rPr lang="en-US" dirty="0" smtClean="0"/>
              <a:t>Is traceability between reification levels analogous to homeomorphisms in topology?</a:t>
            </a:r>
          </a:p>
          <a:p>
            <a:pPr lvl="1"/>
            <a:r>
              <a:rPr lang="en-US" dirty="0" smtClean="0"/>
              <a:t>Determine benefits of </a:t>
            </a:r>
            <a:r>
              <a:rPr lang="en-US" dirty="0" err="1" smtClean="0"/>
              <a:t>mereology</a:t>
            </a:r>
            <a:r>
              <a:rPr lang="en-US" dirty="0" smtClean="0"/>
              <a:t> versus point set topology and higher-order logic</a:t>
            </a:r>
            <a:endParaRPr lang="en-US" dirty="0"/>
          </a:p>
        </p:txBody>
      </p:sp>
      <p:sp>
        <p:nvSpPr>
          <p:cNvPr id="4" name="Slide Number Placeholder 3"/>
          <p:cNvSpPr>
            <a:spLocks noGrp="1"/>
          </p:cNvSpPr>
          <p:nvPr>
            <p:ph type="sldNum" sz="quarter" idx="12"/>
          </p:nvPr>
        </p:nvSpPr>
        <p:spPr/>
        <p:txBody>
          <a:bodyPr/>
          <a:lstStyle/>
          <a:p>
            <a:fld id="{A5FCFD0E-EA8E-4E0A-BFB5-8B222183EA3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Thank you for your attention!</a:t>
            </a:r>
            <a:endParaRPr lang="en-US" dirty="0"/>
          </a:p>
        </p:txBody>
      </p:sp>
      <p:sp>
        <p:nvSpPr>
          <p:cNvPr id="4" name="Slide Number Placeholder 3"/>
          <p:cNvSpPr>
            <a:spLocks noGrp="1"/>
          </p:cNvSpPr>
          <p:nvPr>
            <p:ph type="sldNum" sz="quarter" idx="12"/>
          </p:nvPr>
        </p:nvSpPr>
        <p:spPr/>
        <p:txBody>
          <a:bodyPr/>
          <a:lstStyle/>
          <a:p>
            <a:fld id="{A5FCFD0E-EA8E-4E0A-BFB5-8B222183EA3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traceability is important</a:t>
            </a:r>
            <a:endParaRPr lang="en-US" dirty="0"/>
          </a:p>
        </p:txBody>
      </p:sp>
      <p:sp>
        <p:nvSpPr>
          <p:cNvPr id="3" name="Text Placeholder 2"/>
          <p:cNvSpPr>
            <a:spLocks noGrp="1"/>
          </p:cNvSpPr>
          <p:nvPr>
            <p:ph type="body" idx="1"/>
          </p:nvPr>
        </p:nvSpPr>
        <p:spPr/>
        <p:txBody>
          <a:bodyPr/>
          <a:lstStyle/>
          <a:p>
            <a:r>
              <a:rPr lang="en-US" dirty="0" smtClean="0"/>
              <a:t>Cartoon</a:t>
            </a:r>
          </a:p>
          <a:p>
            <a:r>
              <a:rPr lang="en-US" dirty="0" smtClean="0"/>
              <a:t>Traceability is flip side of reification</a:t>
            </a:r>
          </a:p>
          <a:p>
            <a:r>
              <a:rPr lang="en-US" dirty="0" smtClean="0"/>
              <a:t>JIE example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5FCFD0E-EA8E-4E0A-BFB5-8B222183EA33}"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7" name="Rectangle 2"/>
          <p:cNvSpPr>
            <a:spLocks noGrp="1" noChangeArrowheads="1"/>
          </p:cNvSpPr>
          <p:nvPr>
            <p:ph type="title"/>
          </p:nvPr>
        </p:nvSpPr>
        <p:spPr/>
        <p:txBody>
          <a:bodyPr/>
          <a:lstStyle/>
          <a:p>
            <a:r>
              <a:rPr lang="en-US" dirty="0" smtClean="0"/>
              <a:t>How US DoD Thinks of Architectural Descriptions</a:t>
            </a:r>
          </a:p>
        </p:txBody>
      </p:sp>
      <p:sp>
        <p:nvSpPr>
          <p:cNvPr id="96268" name="Slide Number Placeholder 4"/>
          <p:cNvSpPr>
            <a:spLocks noGrp="1"/>
          </p:cNvSpPr>
          <p:nvPr>
            <p:ph type="sldNum" sz="quarter" idx="12"/>
          </p:nvPr>
        </p:nvSpPr>
        <p:spPr bwMode="auto">
          <a:noFill/>
          <a:ln>
            <a:miter lim="800000"/>
            <a:headEnd/>
            <a:tailEnd/>
          </a:ln>
        </p:spPr>
        <p:txBody>
          <a:bodyPr/>
          <a:lstStyle/>
          <a:p>
            <a:fld id="{3FCFB266-C2D0-4097-84F6-80C5F257B570}" type="slidenum">
              <a:rPr lang="en-US" smtClean="0">
                <a:ea typeface="ヒラギノ明朝 ProN W3"/>
                <a:cs typeface="ヒラギノ明朝 ProN W3"/>
                <a:sym typeface="Palatino"/>
              </a:rPr>
              <a:pPr/>
              <a:t>31</a:t>
            </a:fld>
            <a:endParaRPr lang="en-US" smtClean="0">
              <a:ea typeface="ヒラギノ明朝 ProN W3"/>
              <a:cs typeface="ヒラギノ明朝 ProN W3"/>
              <a:sym typeface="Palatino"/>
            </a:endParaRPr>
          </a:p>
        </p:txBody>
      </p:sp>
      <p:sp>
        <p:nvSpPr>
          <p:cNvPr id="96269" name="Rectangle 3" descr="10%"/>
          <p:cNvSpPr>
            <a:spLocks noChangeArrowheads="1"/>
          </p:cNvSpPr>
          <p:nvPr/>
        </p:nvSpPr>
        <p:spPr bwMode="auto">
          <a:xfrm>
            <a:off x="152400" y="1447800"/>
            <a:ext cx="8763000" cy="5051227"/>
          </a:xfrm>
          <a:prstGeom prst="rect">
            <a:avLst/>
          </a:prstGeom>
          <a:pattFill prst="pct10">
            <a:fgClr>
              <a:schemeClr val="bg2"/>
            </a:fgClr>
            <a:bgClr>
              <a:schemeClr val="bg1"/>
            </a:bgClr>
          </a:pattFill>
          <a:ln w="9525">
            <a:noFill/>
            <a:miter lim="800000"/>
            <a:headEnd/>
            <a:tailEnd/>
          </a:ln>
        </p:spPr>
        <p:txBody>
          <a:bodyPr wrap="none" lIns="91432" tIns="0" rIns="91432" bIns="0" anchor="b" anchorCtr="1"/>
          <a:lstStyle/>
          <a:p>
            <a:pPr algn="ctr"/>
            <a:r>
              <a:rPr lang="en-US" sz="1600" i="1" dirty="0" smtClean="0"/>
              <a:t>Most </a:t>
            </a:r>
            <a:r>
              <a:rPr lang="en-US" sz="1600" i="1" dirty="0"/>
              <a:t>can have </a:t>
            </a:r>
            <a:r>
              <a:rPr lang="en-US" sz="1600" dirty="0"/>
              <a:t>Measures</a:t>
            </a:r>
          </a:p>
        </p:txBody>
      </p:sp>
      <p:sp>
        <p:nvSpPr>
          <p:cNvPr id="96270" name="Oval 4"/>
          <p:cNvSpPr>
            <a:spLocks noChangeArrowheads="1"/>
          </p:cNvSpPr>
          <p:nvPr/>
        </p:nvSpPr>
        <p:spPr bwMode="auto">
          <a:xfrm>
            <a:off x="533400" y="1836093"/>
            <a:ext cx="1524000" cy="1294805"/>
          </a:xfrm>
          <a:prstGeom prst="ellipse">
            <a:avLst/>
          </a:prstGeom>
          <a:gradFill rotWithShape="1">
            <a:gsLst>
              <a:gs pos="0">
                <a:srgbClr val="FFCCFF"/>
              </a:gs>
              <a:gs pos="100000">
                <a:srgbClr val="C29BC2"/>
              </a:gs>
            </a:gsLst>
            <a:path path="shape">
              <a:fillToRect l="50000" t="50000" r="50000" b="50000"/>
            </a:path>
          </a:gradFill>
          <a:ln w="9525">
            <a:solidFill>
              <a:schemeClr val="tx1"/>
            </a:solidFill>
            <a:round/>
            <a:headEnd/>
            <a:tailEnd/>
          </a:ln>
        </p:spPr>
        <p:txBody>
          <a:bodyPr wrap="none" lIns="0" tIns="0" rIns="0" bIns="0"/>
          <a:lstStyle/>
          <a:p>
            <a:pPr algn="ctr"/>
            <a:r>
              <a:rPr lang="en-US" sz="1200" dirty="0"/>
              <a:t>Guidance</a:t>
            </a:r>
          </a:p>
        </p:txBody>
      </p:sp>
      <p:sp>
        <p:nvSpPr>
          <p:cNvPr id="96271" name="Oval 5"/>
          <p:cNvSpPr>
            <a:spLocks noChangeArrowheads="1"/>
          </p:cNvSpPr>
          <p:nvPr/>
        </p:nvSpPr>
        <p:spPr bwMode="auto">
          <a:xfrm>
            <a:off x="631674" y="2220070"/>
            <a:ext cx="1327452" cy="863203"/>
          </a:xfrm>
          <a:prstGeom prst="ellipse">
            <a:avLst/>
          </a:prstGeom>
          <a:gradFill rotWithShape="1">
            <a:gsLst>
              <a:gs pos="0">
                <a:srgbClr val="FFCCFF"/>
              </a:gs>
              <a:gs pos="100000">
                <a:srgbClr val="C29BC2"/>
              </a:gs>
            </a:gsLst>
            <a:path path="shape">
              <a:fillToRect l="50000" t="50000" r="50000" b="50000"/>
            </a:path>
          </a:gradFill>
          <a:ln w="9525">
            <a:solidFill>
              <a:schemeClr val="tx1"/>
            </a:solidFill>
            <a:round/>
            <a:headEnd/>
            <a:tailEnd/>
          </a:ln>
        </p:spPr>
        <p:txBody>
          <a:bodyPr wrap="none" lIns="0" tIns="0" rIns="0" bIns="0"/>
          <a:lstStyle/>
          <a:p>
            <a:pPr algn="ctr"/>
            <a:r>
              <a:rPr lang="en-US" sz="1000" dirty="0"/>
              <a:t>Rule</a:t>
            </a:r>
          </a:p>
        </p:txBody>
      </p:sp>
      <p:sp>
        <p:nvSpPr>
          <p:cNvPr id="96272" name="Oval 6"/>
          <p:cNvSpPr>
            <a:spLocks noChangeArrowheads="1"/>
          </p:cNvSpPr>
          <p:nvPr/>
        </p:nvSpPr>
        <p:spPr bwMode="auto">
          <a:xfrm>
            <a:off x="681567" y="2554933"/>
            <a:ext cx="589643" cy="383977"/>
          </a:xfrm>
          <a:prstGeom prst="ellipse">
            <a:avLst/>
          </a:prstGeom>
          <a:gradFill rotWithShape="1">
            <a:gsLst>
              <a:gs pos="0">
                <a:srgbClr val="FFCCFF"/>
              </a:gs>
              <a:gs pos="100000">
                <a:srgbClr val="C29B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Standard</a:t>
            </a:r>
          </a:p>
        </p:txBody>
      </p:sp>
      <p:sp>
        <p:nvSpPr>
          <p:cNvPr id="96273" name="Oval 7"/>
          <p:cNvSpPr>
            <a:spLocks noChangeArrowheads="1"/>
          </p:cNvSpPr>
          <p:nvPr/>
        </p:nvSpPr>
        <p:spPr bwMode="auto">
          <a:xfrm>
            <a:off x="1319591" y="2554933"/>
            <a:ext cx="589643" cy="383977"/>
          </a:xfrm>
          <a:prstGeom prst="ellipse">
            <a:avLst/>
          </a:prstGeom>
          <a:gradFill rotWithShape="1">
            <a:gsLst>
              <a:gs pos="0">
                <a:srgbClr val="FFCCFF"/>
              </a:gs>
              <a:gs pos="100000">
                <a:srgbClr val="C29B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Agreement</a:t>
            </a:r>
          </a:p>
        </p:txBody>
      </p:sp>
      <p:sp>
        <p:nvSpPr>
          <p:cNvPr id="96274" name="Oval 8"/>
          <p:cNvSpPr>
            <a:spLocks noChangeArrowheads="1"/>
          </p:cNvSpPr>
          <p:nvPr/>
        </p:nvSpPr>
        <p:spPr bwMode="auto">
          <a:xfrm>
            <a:off x="2887436" y="2371875"/>
            <a:ext cx="1599595" cy="1067097"/>
          </a:xfrm>
          <a:prstGeom prst="ellipse">
            <a:avLst/>
          </a:prstGeom>
          <a:gradFill rotWithShape="1">
            <a:gsLst>
              <a:gs pos="0">
                <a:srgbClr val="FFFFCC"/>
              </a:gs>
              <a:gs pos="100000">
                <a:srgbClr val="C2C29B"/>
              </a:gs>
            </a:gsLst>
            <a:path path="shape">
              <a:fillToRect l="50000" t="50000" r="50000" b="50000"/>
            </a:path>
          </a:gradFill>
          <a:ln w="9525">
            <a:solidFill>
              <a:schemeClr val="tx1"/>
            </a:solidFill>
            <a:round/>
            <a:headEnd/>
            <a:tailEnd/>
          </a:ln>
        </p:spPr>
        <p:txBody>
          <a:bodyPr wrap="none" lIns="0" tIns="0" rIns="0" bIns="0" anchor="ctr"/>
          <a:lstStyle/>
          <a:p>
            <a:pPr algn="ctr"/>
            <a:r>
              <a:rPr lang="en-US" sz="2100" dirty="0"/>
              <a:t>Activity</a:t>
            </a:r>
          </a:p>
        </p:txBody>
      </p:sp>
      <p:sp>
        <p:nvSpPr>
          <p:cNvPr id="96275" name="Oval 9"/>
          <p:cNvSpPr>
            <a:spLocks noChangeArrowheads="1"/>
          </p:cNvSpPr>
          <p:nvPr/>
        </p:nvSpPr>
        <p:spPr bwMode="auto">
          <a:xfrm>
            <a:off x="2742293" y="3892898"/>
            <a:ext cx="3940024" cy="2210097"/>
          </a:xfrm>
          <a:prstGeom prst="ellipse">
            <a:avLst/>
          </a:prstGeom>
          <a:gradFill rotWithShape="1">
            <a:gsLst>
              <a:gs pos="0">
                <a:srgbClr val="DDDDDD"/>
              </a:gs>
              <a:gs pos="100000">
                <a:srgbClr val="A8A8A8"/>
              </a:gs>
            </a:gsLst>
            <a:path path="shape">
              <a:fillToRect l="50000" t="50000" r="50000" b="50000"/>
            </a:path>
          </a:gradFill>
          <a:ln w="9525">
            <a:solidFill>
              <a:schemeClr val="tx1"/>
            </a:solidFill>
            <a:round/>
            <a:headEnd/>
            <a:tailEnd/>
          </a:ln>
        </p:spPr>
        <p:txBody>
          <a:bodyPr wrap="none" lIns="0" tIns="0" rIns="0" bIns="0"/>
          <a:lstStyle/>
          <a:p>
            <a:pPr algn="ctr"/>
            <a:r>
              <a:rPr lang="en-US" sz="2100" dirty="0"/>
              <a:t>Resource</a:t>
            </a:r>
          </a:p>
        </p:txBody>
      </p:sp>
      <p:sp>
        <p:nvSpPr>
          <p:cNvPr id="96276" name="Oval 10"/>
          <p:cNvSpPr>
            <a:spLocks noChangeArrowheads="1"/>
          </p:cNvSpPr>
          <p:nvPr/>
        </p:nvSpPr>
        <p:spPr bwMode="auto">
          <a:xfrm>
            <a:off x="3504292" y="4578995"/>
            <a:ext cx="2057703" cy="1448098"/>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lstStyle/>
          <a:p>
            <a:pPr algn="ctr"/>
            <a:r>
              <a:rPr lang="en-US" sz="2100" dirty="0"/>
              <a:t>Performer</a:t>
            </a:r>
          </a:p>
        </p:txBody>
      </p:sp>
      <p:sp>
        <p:nvSpPr>
          <p:cNvPr id="96277" name="Oval 11"/>
          <p:cNvSpPr>
            <a:spLocks noChangeArrowheads="1"/>
          </p:cNvSpPr>
          <p:nvPr/>
        </p:nvSpPr>
        <p:spPr bwMode="auto">
          <a:xfrm>
            <a:off x="3809698" y="5035898"/>
            <a:ext cx="591155" cy="383977"/>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System</a:t>
            </a:r>
          </a:p>
        </p:txBody>
      </p:sp>
      <p:sp>
        <p:nvSpPr>
          <p:cNvPr id="96278" name="Oval 12"/>
          <p:cNvSpPr>
            <a:spLocks noChangeArrowheads="1"/>
          </p:cNvSpPr>
          <p:nvPr/>
        </p:nvSpPr>
        <p:spPr bwMode="auto">
          <a:xfrm>
            <a:off x="3809698" y="5489823"/>
            <a:ext cx="591155" cy="383977"/>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Service</a:t>
            </a:r>
          </a:p>
        </p:txBody>
      </p:sp>
      <p:sp>
        <p:nvSpPr>
          <p:cNvPr id="96279" name="Oval 13"/>
          <p:cNvSpPr>
            <a:spLocks noChangeArrowheads="1"/>
          </p:cNvSpPr>
          <p:nvPr/>
        </p:nvSpPr>
        <p:spPr bwMode="auto">
          <a:xfrm>
            <a:off x="4496102" y="5035898"/>
            <a:ext cx="762000" cy="383977"/>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Organization</a:t>
            </a:r>
          </a:p>
        </p:txBody>
      </p:sp>
      <p:sp>
        <p:nvSpPr>
          <p:cNvPr id="96280" name="Oval 14"/>
          <p:cNvSpPr>
            <a:spLocks noChangeArrowheads="1"/>
          </p:cNvSpPr>
          <p:nvPr/>
        </p:nvSpPr>
        <p:spPr bwMode="auto">
          <a:xfrm>
            <a:off x="4496102" y="5489823"/>
            <a:ext cx="762000" cy="383977"/>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err="1"/>
              <a:t>PersonRole</a:t>
            </a:r>
            <a:endParaRPr lang="en-US" sz="900" dirty="0"/>
          </a:p>
        </p:txBody>
      </p:sp>
      <p:sp>
        <p:nvSpPr>
          <p:cNvPr id="96281" name="Oval 15"/>
          <p:cNvSpPr>
            <a:spLocks noChangeArrowheads="1"/>
          </p:cNvSpPr>
          <p:nvPr/>
        </p:nvSpPr>
        <p:spPr bwMode="auto">
          <a:xfrm>
            <a:off x="2819400" y="4628109"/>
            <a:ext cx="762000" cy="383977"/>
          </a:xfrm>
          <a:prstGeom prst="ellipse">
            <a:avLst/>
          </a:prstGeom>
          <a:gradFill rotWithShape="1">
            <a:gsLst>
              <a:gs pos="0">
                <a:srgbClr val="CCFFFF"/>
              </a:gs>
              <a:gs pos="100000">
                <a:srgbClr val="9BC2C2"/>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Materiel</a:t>
            </a:r>
          </a:p>
        </p:txBody>
      </p:sp>
      <p:sp>
        <p:nvSpPr>
          <p:cNvPr id="96282" name="Oval 16"/>
          <p:cNvSpPr>
            <a:spLocks noChangeArrowheads="1"/>
          </p:cNvSpPr>
          <p:nvPr/>
        </p:nvSpPr>
        <p:spPr bwMode="auto">
          <a:xfrm>
            <a:off x="5422900" y="4291758"/>
            <a:ext cx="961571" cy="800695"/>
          </a:xfrm>
          <a:prstGeom prst="ellipse">
            <a:avLst/>
          </a:prstGeom>
          <a:gradFill rotWithShape="1">
            <a:gsLst>
              <a:gs pos="0">
                <a:srgbClr val="CCFFCC"/>
              </a:gs>
              <a:gs pos="100000">
                <a:srgbClr val="9BC29B"/>
              </a:gs>
            </a:gsLst>
            <a:path path="shape">
              <a:fillToRect l="50000" t="50000" r="50000" b="50000"/>
            </a:path>
          </a:gradFill>
          <a:ln w="9525">
            <a:solidFill>
              <a:schemeClr val="tx1"/>
            </a:solidFill>
            <a:round/>
            <a:headEnd/>
            <a:tailEnd/>
          </a:ln>
        </p:spPr>
        <p:txBody>
          <a:bodyPr wrap="none" lIns="0" tIns="0" rIns="0" bIns="0"/>
          <a:lstStyle/>
          <a:p>
            <a:pPr algn="ctr"/>
            <a:r>
              <a:rPr lang="en-US" sz="1200" dirty="0"/>
              <a:t>Information</a:t>
            </a:r>
          </a:p>
        </p:txBody>
      </p:sp>
      <p:sp>
        <p:nvSpPr>
          <p:cNvPr id="96283" name="Oval 17"/>
          <p:cNvSpPr>
            <a:spLocks noChangeArrowheads="1"/>
          </p:cNvSpPr>
          <p:nvPr/>
        </p:nvSpPr>
        <p:spPr bwMode="auto">
          <a:xfrm>
            <a:off x="5512102" y="4610250"/>
            <a:ext cx="762000" cy="383977"/>
          </a:xfrm>
          <a:prstGeom prst="ellipse">
            <a:avLst/>
          </a:prstGeom>
          <a:gradFill rotWithShape="1">
            <a:gsLst>
              <a:gs pos="0">
                <a:srgbClr val="CCFFCC"/>
              </a:gs>
              <a:gs pos="100000">
                <a:srgbClr val="9BC29B"/>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Data</a:t>
            </a:r>
          </a:p>
        </p:txBody>
      </p:sp>
      <p:sp>
        <p:nvSpPr>
          <p:cNvPr id="96284" name="Oval 18"/>
          <p:cNvSpPr>
            <a:spLocks noChangeArrowheads="1"/>
          </p:cNvSpPr>
          <p:nvPr/>
        </p:nvSpPr>
        <p:spPr bwMode="auto">
          <a:xfrm>
            <a:off x="5406269" y="2348062"/>
            <a:ext cx="1601108" cy="1067097"/>
          </a:xfrm>
          <a:prstGeom prst="ellipse">
            <a:avLst/>
          </a:prstGeom>
          <a:gradFill rotWithShape="1">
            <a:gsLst>
              <a:gs pos="0">
                <a:srgbClr val="FFCC99"/>
              </a:gs>
              <a:gs pos="100000">
                <a:srgbClr val="C29B74"/>
              </a:gs>
            </a:gsLst>
            <a:path path="shape">
              <a:fillToRect l="50000" t="50000" r="50000" b="50000"/>
            </a:path>
          </a:gradFill>
          <a:ln w="9525">
            <a:solidFill>
              <a:schemeClr val="tx1"/>
            </a:solidFill>
            <a:round/>
            <a:headEnd/>
            <a:tailEnd/>
          </a:ln>
        </p:spPr>
        <p:txBody>
          <a:bodyPr wrap="none" lIns="0" tIns="0" rIns="0" bIns="0" anchor="ctr"/>
          <a:lstStyle/>
          <a:p>
            <a:pPr algn="ctr"/>
            <a:r>
              <a:rPr lang="en-US" sz="2100" dirty="0"/>
              <a:t>Capability</a:t>
            </a:r>
          </a:p>
        </p:txBody>
      </p:sp>
      <p:sp>
        <p:nvSpPr>
          <p:cNvPr id="96285" name="Oval 19"/>
          <p:cNvSpPr>
            <a:spLocks noChangeArrowheads="1"/>
          </p:cNvSpPr>
          <p:nvPr/>
        </p:nvSpPr>
        <p:spPr bwMode="auto">
          <a:xfrm>
            <a:off x="2007507" y="3549105"/>
            <a:ext cx="591155" cy="383977"/>
          </a:xfrm>
          <a:prstGeom prst="ellipse">
            <a:avLst/>
          </a:prstGeom>
          <a:gradFill rotWithShape="1">
            <a:gsLst>
              <a:gs pos="0">
                <a:srgbClr val="FFFFCC"/>
              </a:gs>
              <a:gs pos="100000">
                <a:srgbClr val="C2C29B"/>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Project</a:t>
            </a:r>
          </a:p>
        </p:txBody>
      </p:sp>
      <p:sp>
        <p:nvSpPr>
          <p:cNvPr id="96286" name="Oval 20"/>
          <p:cNvSpPr>
            <a:spLocks noChangeArrowheads="1"/>
          </p:cNvSpPr>
          <p:nvPr/>
        </p:nvSpPr>
        <p:spPr bwMode="auto">
          <a:xfrm>
            <a:off x="7067852" y="5126683"/>
            <a:ext cx="961571" cy="802184"/>
          </a:xfrm>
          <a:prstGeom prst="ellipse">
            <a:avLst/>
          </a:prstGeom>
          <a:gradFill rotWithShape="1">
            <a:gsLst>
              <a:gs pos="0">
                <a:srgbClr val="FFCCCC"/>
              </a:gs>
              <a:gs pos="100000">
                <a:srgbClr val="C29B9B"/>
              </a:gs>
            </a:gsLst>
            <a:path path="shape">
              <a:fillToRect l="50000" t="50000" r="50000" b="50000"/>
            </a:path>
          </a:gradFill>
          <a:ln w="9525">
            <a:solidFill>
              <a:schemeClr val="tx1"/>
            </a:solidFill>
            <a:round/>
            <a:headEnd/>
            <a:tailEnd/>
          </a:ln>
        </p:spPr>
        <p:txBody>
          <a:bodyPr wrap="none" lIns="0" tIns="0" rIns="0" bIns="0"/>
          <a:lstStyle/>
          <a:p>
            <a:pPr algn="ctr"/>
            <a:r>
              <a:rPr lang="en-US" sz="1200" dirty="0"/>
              <a:t>Location</a:t>
            </a:r>
          </a:p>
        </p:txBody>
      </p:sp>
      <p:sp>
        <p:nvSpPr>
          <p:cNvPr id="96287" name="Oval 21"/>
          <p:cNvSpPr>
            <a:spLocks noChangeArrowheads="1"/>
          </p:cNvSpPr>
          <p:nvPr/>
        </p:nvSpPr>
        <p:spPr bwMode="auto">
          <a:xfrm>
            <a:off x="7164614" y="5421362"/>
            <a:ext cx="762000" cy="383977"/>
          </a:xfrm>
          <a:prstGeom prst="ellipse">
            <a:avLst/>
          </a:prstGeom>
          <a:gradFill rotWithShape="1">
            <a:gsLst>
              <a:gs pos="0">
                <a:srgbClr val="FFCCCC"/>
              </a:gs>
              <a:gs pos="100000">
                <a:srgbClr val="C29B9B"/>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err="1"/>
              <a:t>GeoPolitical</a:t>
            </a:r>
            <a:endParaRPr lang="en-US" sz="900" dirty="0"/>
          </a:p>
        </p:txBody>
      </p:sp>
      <p:sp>
        <p:nvSpPr>
          <p:cNvPr id="96288" name="Oval 22"/>
          <p:cNvSpPr>
            <a:spLocks noChangeArrowheads="1"/>
          </p:cNvSpPr>
          <p:nvPr/>
        </p:nvSpPr>
        <p:spPr bwMode="auto">
          <a:xfrm>
            <a:off x="2810329" y="1551831"/>
            <a:ext cx="589643" cy="383977"/>
          </a:xfrm>
          <a:prstGeom prst="ellipse">
            <a:avLst/>
          </a:prstGeom>
          <a:gradFill rotWithShape="1">
            <a:gsLst>
              <a:gs pos="0">
                <a:srgbClr val="99FFCC"/>
              </a:gs>
              <a:gs pos="100000">
                <a:srgbClr val="74C29B"/>
              </a:gs>
            </a:gsLst>
            <a:path path="shape">
              <a:fillToRect l="50000" t="50000" r="50000" b="50000"/>
            </a:path>
          </a:gradFill>
          <a:ln w="9525">
            <a:solidFill>
              <a:schemeClr val="tx1"/>
            </a:solidFill>
            <a:round/>
            <a:headEnd/>
            <a:tailEnd/>
          </a:ln>
        </p:spPr>
        <p:txBody>
          <a:bodyPr wrap="none" lIns="0" tIns="0" rIns="0" bIns="0" anchor="ctr"/>
          <a:lstStyle/>
          <a:p>
            <a:pPr algn="ctr"/>
            <a:r>
              <a:rPr lang="en-US" sz="900" dirty="0"/>
              <a:t>Condition</a:t>
            </a:r>
          </a:p>
        </p:txBody>
      </p:sp>
      <p:cxnSp>
        <p:nvCxnSpPr>
          <p:cNvPr id="96289" name="AutoShape 23"/>
          <p:cNvCxnSpPr>
            <a:cxnSpLocks noChangeShapeType="1"/>
            <a:stCxn id="96284" idx="2"/>
            <a:endCxn id="96274" idx="6"/>
          </p:cNvCxnSpPr>
          <p:nvPr/>
        </p:nvCxnSpPr>
        <p:spPr bwMode="auto">
          <a:xfrm rot="10800000" flipV="1">
            <a:off x="4487030" y="2882354"/>
            <a:ext cx="919238" cy="23813"/>
          </a:xfrm>
          <a:prstGeom prst="curvedConnector3">
            <a:avLst>
              <a:gd name="adj1" fmla="val 49912"/>
            </a:avLst>
          </a:prstGeom>
          <a:noFill/>
          <a:ln w="9525">
            <a:solidFill>
              <a:schemeClr val="tx1"/>
            </a:solidFill>
            <a:round/>
            <a:headEnd/>
            <a:tailEnd type="stealth" w="lg" len="med"/>
          </a:ln>
        </p:spPr>
      </p:cxnSp>
      <p:cxnSp>
        <p:nvCxnSpPr>
          <p:cNvPr id="96290" name="AutoShape 24"/>
          <p:cNvCxnSpPr>
            <a:cxnSpLocks noChangeShapeType="1"/>
            <a:stCxn id="96274" idx="0"/>
            <a:endCxn id="96288" idx="4"/>
          </p:cNvCxnSpPr>
          <p:nvPr/>
        </p:nvCxnSpPr>
        <p:spPr bwMode="auto">
          <a:xfrm rot="5400000" flipH="1">
            <a:off x="3178158" y="1862799"/>
            <a:ext cx="436067" cy="582084"/>
          </a:xfrm>
          <a:prstGeom prst="curvedConnector3">
            <a:avLst>
              <a:gd name="adj1" fmla="val 49819"/>
            </a:avLst>
          </a:prstGeom>
          <a:noFill/>
          <a:ln w="9525">
            <a:solidFill>
              <a:schemeClr val="tx1"/>
            </a:solidFill>
            <a:round/>
            <a:headEnd/>
            <a:tailEnd type="stealth" w="lg" len="med"/>
          </a:ln>
        </p:spPr>
      </p:cxnSp>
      <p:cxnSp>
        <p:nvCxnSpPr>
          <p:cNvPr id="96291" name="AutoShape 25"/>
          <p:cNvCxnSpPr>
            <a:cxnSpLocks noChangeShapeType="1"/>
            <a:stCxn id="96285" idx="7"/>
            <a:endCxn id="96274" idx="3"/>
          </p:cNvCxnSpPr>
          <p:nvPr/>
        </p:nvCxnSpPr>
        <p:spPr bwMode="auto">
          <a:xfrm rot="-5400000">
            <a:off x="2656398" y="3138788"/>
            <a:ext cx="321469" cy="609298"/>
          </a:xfrm>
          <a:prstGeom prst="curvedConnector3">
            <a:avLst>
              <a:gd name="adj1" fmla="val 34157"/>
            </a:avLst>
          </a:prstGeom>
          <a:noFill/>
          <a:ln w="9525">
            <a:solidFill>
              <a:schemeClr val="tx1"/>
            </a:solidFill>
            <a:round/>
            <a:headEnd/>
            <a:tailEnd type="stealth" w="lg" len="med"/>
          </a:ln>
        </p:spPr>
      </p:cxnSp>
      <p:cxnSp>
        <p:nvCxnSpPr>
          <p:cNvPr id="96292" name="AutoShape 26"/>
          <p:cNvCxnSpPr>
            <a:cxnSpLocks noChangeShapeType="1"/>
            <a:stCxn id="96274" idx="5"/>
            <a:endCxn id="96275" idx="0"/>
          </p:cNvCxnSpPr>
          <p:nvPr/>
        </p:nvCxnSpPr>
        <p:spPr bwMode="auto">
          <a:xfrm rot="16200000" flipH="1">
            <a:off x="4178154" y="3357236"/>
            <a:ext cx="610195" cy="461130"/>
          </a:xfrm>
          <a:prstGeom prst="curvedConnector3">
            <a:avLst>
              <a:gd name="adj1" fmla="val 62759"/>
            </a:avLst>
          </a:prstGeom>
          <a:noFill/>
          <a:ln w="9525">
            <a:solidFill>
              <a:schemeClr val="tx1"/>
            </a:solidFill>
            <a:round/>
            <a:headEnd/>
            <a:tailEnd type="stealth" w="lg" len="med"/>
          </a:ln>
        </p:spPr>
      </p:cxnSp>
      <p:cxnSp>
        <p:nvCxnSpPr>
          <p:cNvPr id="96293" name="AutoShape 27"/>
          <p:cNvCxnSpPr>
            <a:cxnSpLocks noChangeShapeType="1"/>
            <a:stCxn id="96274" idx="4"/>
            <a:endCxn id="96276" idx="1"/>
          </p:cNvCxnSpPr>
          <p:nvPr/>
        </p:nvCxnSpPr>
        <p:spPr bwMode="auto">
          <a:xfrm rot="16200000" flipH="1">
            <a:off x="3070529" y="4055676"/>
            <a:ext cx="1352848" cy="119440"/>
          </a:xfrm>
          <a:prstGeom prst="curvedConnector3">
            <a:avLst>
              <a:gd name="adj1" fmla="val 42134"/>
            </a:avLst>
          </a:prstGeom>
          <a:noFill/>
          <a:ln w="9525">
            <a:solidFill>
              <a:schemeClr val="tx1"/>
            </a:solidFill>
            <a:round/>
            <a:headEnd/>
            <a:tailEnd type="stealth" w="lg" len="med"/>
          </a:ln>
        </p:spPr>
      </p:cxnSp>
      <p:cxnSp>
        <p:nvCxnSpPr>
          <p:cNvPr id="96294" name="AutoShape 28"/>
          <p:cNvCxnSpPr>
            <a:cxnSpLocks noChangeShapeType="1"/>
            <a:stCxn id="96275" idx="6"/>
            <a:endCxn id="96286" idx="2"/>
          </p:cNvCxnSpPr>
          <p:nvPr/>
        </p:nvCxnSpPr>
        <p:spPr bwMode="auto">
          <a:xfrm>
            <a:off x="6682317" y="4997203"/>
            <a:ext cx="385536" cy="531316"/>
          </a:xfrm>
          <a:prstGeom prst="curvedConnector3">
            <a:avLst>
              <a:gd name="adj1" fmla="val 49796"/>
            </a:avLst>
          </a:prstGeom>
          <a:noFill/>
          <a:ln w="9525">
            <a:solidFill>
              <a:schemeClr val="tx1"/>
            </a:solidFill>
            <a:round/>
            <a:headEnd/>
            <a:tailEnd type="stealth" w="lg" len="med"/>
          </a:ln>
        </p:spPr>
      </p:cxnSp>
      <p:cxnSp>
        <p:nvCxnSpPr>
          <p:cNvPr id="96295" name="AutoShape 29"/>
          <p:cNvCxnSpPr>
            <a:cxnSpLocks noChangeShapeType="1"/>
            <a:stCxn id="96270" idx="6"/>
            <a:endCxn id="96274" idx="2"/>
          </p:cNvCxnSpPr>
          <p:nvPr/>
        </p:nvCxnSpPr>
        <p:spPr bwMode="auto">
          <a:xfrm>
            <a:off x="2057400" y="2483495"/>
            <a:ext cx="830035" cy="422672"/>
          </a:xfrm>
          <a:prstGeom prst="curvedConnector3">
            <a:avLst>
              <a:gd name="adj1" fmla="val 49903"/>
            </a:avLst>
          </a:prstGeom>
          <a:noFill/>
          <a:ln w="9525">
            <a:solidFill>
              <a:schemeClr val="tx1"/>
            </a:solidFill>
            <a:round/>
            <a:headEnd/>
            <a:tailEnd type="stealth" w="lg" len="med"/>
          </a:ln>
        </p:spPr>
      </p:cxnSp>
      <p:cxnSp>
        <p:nvCxnSpPr>
          <p:cNvPr id="96296" name="AutoShape 30"/>
          <p:cNvCxnSpPr>
            <a:cxnSpLocks noChangeShapeType="1"/>
            <a:stCxn id="96284" idx="4"/>
            <a:endCxn id="96275" idx="7"/>
          </p:cNvCxnSpPr>
          <p:nvPr/>
        </p:nvCxnSpPr>
        <p:spPr bwMode="auto">
          <a:xfrm rot="5400000">
            <a:off x="5755081" y="3764846"/>
            <a:ext cx="802184" cy="102810"/>
          </a:xfrm>
          <a:prstGeom prst="curvedConnector3">
            <a:avLst>
              <a:gd name="adj1" fmla="val 29704"/>
            </a:avLst>
          </a:prstGeom>
          <a:noFill/>
          <a:ln w="9525">
            <a:solidFill>
              <a:schemeClr val="tx1"/>
            </a:solidFill>
            <a:round/>
            <a:headEnd/>
            <a:tailEnd type="stealth" w="lg" len="med"/>
          </a:ln>
        </p:spPr>
      </p:cxnSp>
      <p:cxnSp>
        <p:nvCxnSpPr>
          <p:cNvPr id="96297" name="AutoShape 31"/>
          <p:cNvCxnSpPr>
            <a:cxnSpLocks noChangeShapeType="1"/>
            <a:stCxn id="96281" idx="4"/>
            <a:endCxn id="96276" idx="2"/>
          </p:cNvCxnSpPr>
          <p:nvPr/>
        </p:nvCxnSpPr>
        <p:spPr bwMode="auto">
          <a:xfrm rot="16200000" flipH="1">
            <a:off x="3207239" y="5005246"/>
            <a:ext cx="290214" cy="303892"/>
          </a:xfrm>
          <a:prstGeom prst="curvedConnector2">
            <a:avLst/>
          </a:prstGeom>
          <a:noFill/>
          <a:ln w="9525">
            <a:solidFill>
              <a:schemeClr val="tx1"/>
            </a:solidFill>
            <a:prstDash val="dash"/>
            <a:round/>
            <a:headEnd/>
            <a:tailEnd type="stealth" w="lg" len="med"/>
          </a:ln>
        </p:spPr>
      </p:cxnSp>
      <p:cxnSp>
        <p:nvCxnSpPr>
          <p:cNvPr id="96298" name="AutoShape 32"/>
          <p:cNvCxnSpPr>
            <a:cxnSpLocks noChangeShapeType="1"/>
            <a:stCxn id="96277" idx="2"/>
            <a:endCxn id="96278" idx="2"/>
          </p:cNvCxnSpPr>
          <p:nvPr/>
        </p:nvCxnSpPr>
        <p:spPr bwMode="auto">
          <a:xfrm rot="10800000" flipH="1" flipV="1">
            <a:off x="3809697" y="5227886"/>
            <a:ext cx="1512" cy="453926"/>
          </a:xfrm>
          <a:prstGeom prst="curvedConnector3">
            <a:avLst>
              <a:gd name="adj1" fmla="val -14400005"/>
            </a:avLst>
          </a:prstGeom>
          <a:noFill/>
          <a:ln w="9525">
            <a:solidFill>
              <a:schemeClr val="tx1"/>
            </a:solidFill>
            <a:prstDash val="dash"/>
            <a:round/>
            <a:headEnd type="triangle" w="med" len="med"/>
            <a:tailEnd type="triangle" w="med" len="med"/>
          </a:ln>
        </p:spPr>
      </p:cxnSp>
      <p:cxnSp>
        <p:nvCxnSpPr>
          <p:cNvPr id="96299" name="AutoShape 33"/>
          <p:cNvCxnSpPr>
            <a:cxnSpLocks noChangeShapeType="1"/>
            <a:stCxn id="96278" idx="7"/>
            <a:endCxn id="96279" idx="3"/>
          </p:cNvCxnSpPr>
          <p:nvPr/>
        </p:nvCxnSpPr>
        <p:spPr bwMode="auto">
          <a:xfrm rot="-5400000">
            <a:off x="4370531" y="5308950"/>
            <a:ext cx="180083" cy="291798"/>
          </a:xfrm>
          <a:prstGeom prst="curvedConnector3">
            <a:avLst>
              <a:gd name="adj1" fmla="val 50000"/>
            </a:avLst>
          </a:prstGeom>
          <a:noFill/>
          <a:ln w="9525">
            <a:solidFill>
              <a:schemeClr val="tx1"/>
            </a:solidFill>
            <a:prstDash val="dash"/>
            <a:round/>
            <a:headEnd type="triangle" w="med" len="med"/>
            <a:tailEnd type="triangle" w="med" len="med"/>
          </a:ln>
        </p:spPr>
      </p:cxnSp>
      <p:cxnSp>
        <p:nvCxnSpPr>
          <p:cNvPr id="96300" name="AutoShape 34"/>
          <p:cNvCxnSpPr>
            <a:cxnSpLocks noChangeShapeType="1"/>
            <a:stCxn id="96277" idx="7"/>
            <a:endCxn id="96279" idx="2"/>
          </p:cNvCxnSpPr>
          <p:nvPr/>
        </p:nvCxnSpPr>
        <p:spPr bwMode="auto">
          <a:xfrm rot="5400000" flipV="1">
            <a:off x="4336926" y="5068710"/>
            <a:ext cx="136922" cy="181429"/>
          </a:xfrm>
          <a:prstGeom prst="curvedConnector4">
            <a:avLst>
              <a:gd name="adj1" fmla="val -31398"/>
              <a:gd name="adj2" fmla="val 73685"/>
            </a:avLst>
          </a:prstGeom>
          <a:noFill/>
          <a:ln w="9525">
            <a:solidFill>
              <a:schemeClr val="tx1"/>
            </a:solidFill>
            <a:prstDash val="dash"/>
            <a:round/>
            <a:headEnd type="triangle" w="med" len="med"/>
            <a:tailEnd type="triangle" w="med" len="med"/>
          </a:ln>
        </p:spPr>
      </p:cxnSp>
      <p:cxnSp>
        <p:nvCxnSpPr>
          <p:cNvPr id="96301" name="AutoShape 35"/>
          <p:cNvCxnSpPr>
            <a:cxnSpLocks noChangeShapeType="1"/>
            <a:stCxn id="96280" idx="3"/>
            <a:endCxn id="96278" idx="5"/>
          </p:cNvCxnSpPr>
          <p:nvPr/>
        </p:nvCxnSpPr>
        <p:spPr bwMode="auto">
          <a:xfrm rot="5400000">
            <a:off x="4459828" y="5673579"/>
            <a:ext cx="1488" cy="291798"/>
          </a:xfrm>
          <a:prstGeom prst="curvedConnector3">
            <a:avLst>
              <a:gd name="adj1" fmla="val 9300005"/>
            </a:avLst>
          </a:prstGeom>
          <a:noFill/>
          <a:ln w="9525">
            <a:solidFill>
              <a:schemeClr val="tx1"/>
            </a:solidFill>
            <a:prstDash val="dash"/>
            <a:round/>
            <a:headEnd/>
            <a:tailEnd type="stealth" w="lg" len="med"/>
          </a:ln>
        </p:spPr>
      </p:cxnSp>
      <p:cxnSp>
        <p:nvCxnSpPr>
          <p:cNvPr id="96302" name="AutoShape 36"/>
          <p:cNvCxnSpPr>
            <a:cxnSpLocks noChangeShapeType="1"/>
            <a:stCxn id="96280" idx="7"/>
            <a:endCxn id="96279" idx="6"/>
          </p:cNvCxnSpPr>
          <p:nvPr/>
        </p:nvCxnSpPr>
        <p:spPr bwMode="auto">
          <a:xfrm rot="-5400000">
            <a:off x="5043660" y="5330447"/>
            <a:ext cx="317004" cy="111881"/>
          </a:xfrm>
          <a:prstGeom prst="curvedConnector4">
            <a:avLst>
              <a:gd name="adj1" fmla="val 28500"/>
              <a:gd name="adj2" fmla="val 159995"/>
            </a:avLst>
          </a:prstGeom>
          <a:noFill/>
          <a:ln w="9525">
            <a:solidFill>
              <a:schemeClr val="tx1"/>
            </a:solidFill>
            <a:prstDash val="dash"/>
            <a:round/>
            <a:headEnd/>
            <a:tailEnd type="stealth" w="lg" len="med"/>
          </a:ln>
        </p:spPr>
      </p:cxnSp>
      <p:cxnSp>
        <p:nvCxnSpPr>
          <p:cNvPr id="96303" name="AutoShape 37"/>
          <p:cNvCxnSpPr>
            <a:cxnSpLocks noChangeShapeType="1"/>
            <a:stCxn id="96280" idx="1"/>
            <a:endCxn id="96277" idx="5"/>
          </p:cNvCxnSpPr>
          <p:nvPr/>
        </p:nvCxnSpPr>
        <p:spPr bwMode="auto">
          <a:xfrm rot="5400000" flipH="1">
            <a:off x="4370531" y="5308950"/>
            <a:ext cx="180083" cy="291798"/>
          </a:xfrm>
          <a:prstGeom prst="curvedConnector3">
            <a:avLst>
              <a:gd name="adj1" fmla="val 50000"/>
            </a:avLst>
          </a:prstGeom>
          <a:noFill/>
          <a:ln w="9525">
            <a:solidFill>
              <a:schemeClr val="tx1"/>
            </a:solidFill>
            <a:prstDash val="dash"/>
            <a:round/>
            <a:headEnd/>
            <a:tailEnd type="stealth" w="lg" len="med"/>
          </a:ln>
        </p:spPr>
      </p:cxnSp>
      <p:sp>
        <p:nvSpPr>
          <p:cNvPr id="96304" name="Text Box 38"/>
          <p:cNvSpPr txBox="1">
            <a:spLocks noChangeArrowheads="1"/>
          </p:cNvSpPr>
          <p:nvPr/>
        </p:nvSpPr>
        <p:spPr bwMode="auto">
          <a:xfrm>
            <a:off x="231019" y="4375101"/>
            <a:ext cx="2266345" cy="1200321"/>
          </a:xfrm>
          <a:prstGeom prst="rect">
            <a:avLst/>
          </a:prstGeom>
          <a:noFill/>
          <a:ln w="9525">
            <a:noFill/>
            <a:miter lim="800000"/>
            <a:headEnd/>
            <a:tailEnd/>
          </a:ln>
        </p:spPr>
        <p:txBody>
          <a:bodyPr lIns="91432" tIns="45716" rIns="91432" bIns="45716">
            <a:spAutoFit/>
          </a:bodyPr>
          <a:lstStyle/>
          <a:p>
            <a:pPr marL="106615" indent="-106615"/>
            <a:r>
              <a:rPr lang="en-US" sz="1200" b="1" dirty="0">
                <a:latin typeface="Arial Narrow" pitchFamily="34" charset="0"/>
              </a:rPr>
              <a:t>Not shown but implied by the IDEAS Foundation:</a:t>
            </a:r>
          </a:p>
          <a:p>
            <a:pPr marL="106615" indent="-106615">
              <a:buFontTx/>
              <a:buChar char="•"/>
            </a:pPr>
            <a:r>
              <a:rPr lang="en-US" sz="1200" b="1" dirty="0">
                <a:latin typeface="Arial Narrow" pitchFamily="34" charset="0"/>
              </a:rPr>
              <a:t>Everything is 4-D and so has temporal parts, i.e., states</a:t>
            </a:r>
          </a:p>
          <a:p>
            <a:pPr marL="106615" indent="-106615">
              <a:buFontTx/>
              <a:buChar char="•"/>
            </a:pPr>
            <a:r>
              <a:rPr lang="en-US" sz="1200" b="1" dirty="0">
                <a:latin typeface="Arial Narrow" pitchFamily="34" charset="0"/>
              </a:rPr>
              <a:t>Everything has parts</a:t>
            </a:r>
          </a:p>
          <a:p>
            <a:pPr marL="106615" indent="-106615">
              <a:buFontTx/>
              <a:buChar char="•"/>
            </a:pPr>
            <a:r>
              <a:rPr lang="en-US" sz="1200" b="1" dirty="0">
                <a:latin typeface="Arial Narrow" pitchFamily="34" charset="0"/>
              </a:rPr>
              <a:t>Everything has subtypes</a:t>
            </a:r>
          </a:p>
        </p:txBody>
      </p:sp>
      <p:cxnSp>
        <p:nvCxnSpPr>
          <p:cNvPr id="96305" name="AutoShape 39"/>
          <p:cNvCxnSpPr>
            <a:cxnSpLocks noChangeShapeType="1"/>
            <a:stCxn id="96284" idx="3"/>
            <a:endCxn id="96276" idx="7"/>
          </p:cNvCxnSpPr>
          <p:nvPr/>
        </p:nvCxnSpPr>
        <p:spPr bwMode="auto">
          <a:xfrm rot="5400000">
            <a:off x="4685160" y="3834855"/>
            <a:ext cx="1532930" cy="381000"/>
          </a:xfrm>
          <a:prstGeom prst="curvedConnector3">
            <a:avLst>
              <a:gd name="adj1" fmla="val 48083"/>
            </a:avLst>
          </a:prstGeom>
          <a:noFill/>
          <a:ln w="9525">
            <a:solidFill>
              <a:schemeClr val="tx1"/>
            </a:solidFill>
            <a:round/>
            <a:headEnd/>
            <a:tailEnd type="stealth" w="lg" len="med"/>
          </a:ln>
        </p:spPr>
      </p:cxnSp>
      <p:sp>
        <p:nvSpPr>
          <p:cNvPr id="96306" name="Text Box 40"/>
          <p:cNvSpPr txBox="1">
            <a:spLocks noChangeArrowheads="1"/>
          </p:cNvSpPr>
          <p:nvPr/>
        </p:nvSpPr>
        <p:spPr bwMode="auto">
          <a:xfrm>
            <a:off x="3011412" y="2016175"/>
            <a:ext cx="1321405" cy="250031"/>
          </a:xfrm>
          <a:prstGeom prst="rect">
            <a:avLst/>
          </a:prstGeom>
          <a:noFill/>
          <a:ln w="9525">
            <a:noFill/>
            <a:miter lim="800000"/>
            <a:headEnd/>
            <a:tailEnd/>
          </a:ln>
        </p:spPr>
        <p:txBody>
          <a:bodyPr wrap="none" lIns="91432" tIns="45716" rIns="91432" bIns="45716">
            <a:spAutoFit/>
          </a:bodyPr>
          <a:lstStyle/>
          <a:p>
            <a:pPr algn="ctr"/>
            <a:r>
              <a:rPr lang="en-US" sz="1000" dirty="0">
                <a:latin typeface="Times New Roman" pitchFamily="18" charset="0"/>
              </a:rPr>
              <a:t>is-performable-under</a:t>
            </a:r>
          </a:p>
        </p:txBody>
      </p:sp>
      <p:sp>
        <p:nvSpPr>
          <p:cNvPr id="96307" name="Text Box 41"/>
          <p:cNvSpPr txBox="1">
            <a:spLocks noChangeArrowheads="1"/>
          </p:cNvSpPr>
          <p:nvPr/>
        </p:nvSpPr>
        <p:spPr bwMode="auto">
          <a:xfrm>
            <a:off x="4595888" y="2560886"/>
            <a:ext cx="771071" cy="568523"/>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requires-ability-to-perform</a:t>
            </a:r>
          </a:p>
        </p:txBody>
      </p:sp>
      <p:sp>
        <p:nvSpPr>
          <p:cNvPr id="96308" name="Text Box 42"/>
          <p:cNvSpPr txBox="1">
            <a:spLocks noChangeArrowheads="1"/>
          </p:cNvSpPr>
          <p:nvPr/>
        </p:nvSpPr>
        <p:spPr bwMode="auto">
          <a:xfrm>
            <a:off x="5825067" y="3523804"/>
            <a:ext cx="1203476" cy="567035"/>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achieves-desired-effect (a state of a resource)</a:t>
            </a:r>
          </a:p>
        </p:txBody>
      </p:sp>
      <p:cxnSp>
        <p:nvCxnSpPr>
          <p:cNvPr id="96309" name="AutoShape 43"/>
          <p:cNvCxnSpPr>
            <a:cxnSpLocks noChangeShapeType="1"/>
          </p:cNvCxnSpPr>
          <p:nvPr/>
        </p:nvCxnSpPr>
        <p:spPr bwMode="auto">
          <a:xfrm>
            <a:off x="2293257" y="6071742"/>
            <a:ext cx="305405" cy="290214"/>
          </a:xfrm>
          <a:prstGeom prst="curvedConnector3">
            <a:avLst>
              <a:gd name="adj1" fmla="val 50000"/>
            </a:avLst>
          </a:prstGeom>
          <a:noFill/>
          <a:ln w="9525">
            <a:solidFill>
              <a:schemeClr val="tx1"/>
            </a:solidFill>
            <a:prstDash val="dash"/>
            <a:round/>
            <a:headEnd/>
            <a:tailEnd type="stealth" w="lg" len="med"/>
          </a:ln>
        </p:spPr>
      </p:cxnSp>
      <p:sp>
        <p:nvSpPr>
          <p:cNvPr id="96310" name="Text Box 44"/>
          <p:cNvSpPr txBox="1">
            <a:spLocks noChangeArrowheads="1"/>
          </p:cNvSpPr>
          <p:nvPr/>
        </p:nvSpPr>
        <p:spPr bwMode="auto">
          <a:xfrm>
            <a:off x="2132995" y="6025604"/>
            <a:ext cx="772583" cy="250031"/>
          </a:xfrm>
          <a:prstGeom prst="rect">
            <a:avLst/>
          </a:prstGeom>
          <a:noFill/>
          <a:ln w="9525">
            <a:noFill/>
            <a:miter lim="800000"/>
            <a:headEnd/>
            <a:tailEnd/>
          </a:ln>
        </p:spPr>
        <p:txBody>
          <a:bodyPr lIns="91432" tIns="45716" rIns="91432" bIns="45716">
            <a:spAutoFit/>
          </a:bodyPr>
          <a:lstStyle/>
          <a:p>
            <a:r>
              <a:rPr lang="en-US" sz="1000" dirty="0">
                <a:latin typeface="Times New Roman" pitchFamily="18" charset="0"/>
              </a:rPr>
              <a:t>is-part-of</a:t>
            </a:r>
          </a:p>
        </p:txBody>
      </p:sp>
      <p:sp>
        <p:nvSpPr>
          <p:cNvPr id="96311" name="Line 45"/>
          <p:cNvSpPr>
            <a:spLocks noChangeShapeType="1"/>
          </p:cNvSpPr>
          <p:nvPr/>
        </p:nvSpPr>
        <p:spPr bwMode="auto">
          <a:xfrm flipV="1">
            <a:off x="6333066" y="4229249"/>
            <a:ext cx="881440" cy="273844"/>
          </a:xfrm>
          <a:prstGeom prst="line">
            <a:avLst/>
          </a:prstGeom>
          <a:noFill/>
          <a:ln w="9525">
            <a:solidFill>
              <a:schemeClr val="tx1"/>
            </a:solidFill>
            <a:round/>
            <a:headEnd/>
            <a:tailEnd type="triangle" w="med" len="med"/>
          </a:ln>
        </p:spPr>
        <p:txBody>
          <a:bodyPr lIns="91432" tIns="45716" rIns="91432" bIns="45716"/>
          <a:lstStyle/>
          <a:p>
            <a:endParaRPr lang="en-US"/>
          </a:p>
        </p:txBody>
      </p:sp>
      <p:sp>
        <p:nvSpPr>
          <p:cNvPr id="96312" name="Text Box 46"/>
          <p:cNvSpPr txBox="1">
            <a:spLocks noChangeArrowheads="1"/>
          </p:cNvSpPr>
          <p:nvPr/>
        </p:nvSpPr>
        <p:spPr bwMode="auto">
          <a:xfrm>
            <a:off x="6506936" y="4116140"/>
            <a:ext cx="771071" cy="409277"/>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describes-something</a:t>
            </a:r>
          </a:p>
        </p:txBody>
      </p:sp>
      <p:sp>
        <p:nvSpPr>
          <p:cNvPr id="96313" name="Text Box 47"/>
          <p:cNvSpPr txBox="1">
            <a:spLocks noChangeArrowheads="1"/>
          </p:cNvSpPr>
          <p:nvPr/>
        </p:nvSpPr>
        <p:spPr bwMode="auto">
          <a:xfrm>
            <a:off x="6620329" y="5151984"/>
            <a:ext cx="771071" cy="250031"/>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is-at</a:t>
            </a:r>
          </a:p>
        </p:txBody>
      </p:sp>
      <p:sp>
        <p:nvSpPr>
          <p:cNvPr id="96314" name="Text Box 48"/>
          <p:cNvSpPr txBox="1">
            <a:spLocks noChangeArrowheads="1"/>
          </p:cNvSpPr>
          <p:nvPr/>
        </p:nvSpPr>
        <p:spPr bwMode="auto">
          <a:xfrm>
            <a:off x="4116615" y="3340745"/>
            <a:ext cx="771071" cy="567036"/>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consumes-and-produces</a:t>
            </a:r>
          </a:p>
        </p:txBody>
      </p:sp>
      <p:sp>
        <p:nvSpPr>
          <p:cNvPr id="96315" name="Text Box 49"/>
          <p:cNvSpPr txBox="1">
            <a:spLocks noChangeArrowheads="1"/>
          </p:cNvSpPr>
          <p:nvPr/>
        </p:nvSpPr>
        <p:spPr bwMode="auto">
          <a:xfrm>
            <a:off x="2486781" y="3299073"/>
            <a:ext cx="772583" cy="250031"/>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has</a:t>
            </a:r>
          </a:p>
        </p:txBody>
      </p:sp>
      <p:cxnSp>
        <p:nvCxnSpPr>
          <p:cNvPr id="96316" name="AutoShape 50"/>
          <p:cNvCxnSpPr>
            <a:cxnSpLocks noChangeShapeType="1"/>
            <a:stCxn id="96285" idx="6"/>
            <a:endCxn id="96275" idx="1"/>
          </p:cNvCxnSpPr>
          <p:nvPr/>
        </p:nvCxnSpPr>
        <p:spPr bwMode="auto">
          <a:xfrm>
            <a:off x="2598662" y="3741093"/>
            <a:ext cx="721178" cy="476250"/>
          </a:xfrm>
          <a:prstGeom prst="curvedConnector2">
            <a:avLst/>
          </a:prstGeom>
          <a:noFill/>
          <a:ln w="9525">
            <a:solidFill>
              <a:schemeClr val="tx1"/>
            </a:solidFill>
            <a:round/>
            <a:headEnd type="triangle" w="med" len="med"/>
            <a:tailEnd type="none" w="lg" len="med"/>
          </a:ln>
        </p:spPr>
      </p:cxnSp>
      <p:sp>
        <p:nvSpPr>
          <p:cNvPr id="96317" name="Text Box 51"/>
          <p:cNvSpPr txBox="1">
            <a:spLocks noChangeArrowheads="1"/>
          </p:cNvSpPr>
          <p:nvPr/>
        </p:nvSpPr>
        <p:spPr bwMode="auto">
          <a:xfrm>
            <a:off x="2742292" y="3708351"/>
            <a:ext cx="580571" cy="409277"/>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is-the-goal-of</a:t>
            </a:r>
          </a:p>
        </p:txBody>
      </p:sp>
      <p:sp>
        <p:nvSpPr>
          <p:cNvPr id="96318" name="Text Box 52"/>
          <p:cNvSpPr txBox="1">
            <a:spLocks noChangeArrowheads="1"/>
          </p:cNvSpPr>
          <p:nvPr/>
        </p:nvSpPr>
        <p:spPr bwMode="auto">
          <a:xfrm>
            <a:off x="2155674" y="2538562"/>
            <a:ext cx="728738" cy="250031"/>
          </a:xfrm>
          <a:prstGeom prst="rect">
            <a:avLst/>
          </a:prstGeom>
          <a:noFill/>
          <a:ln w="9525">
            <a:noFill/>
            <a:miter lim="800000"/>
            <a:headEnd/>
            <a:tailEnd/>
          </a:ln>
        </p:spPr>
        <p:txBody>
          <a:bodyPr wrap="none" lIns="91432" tIns="45716" rIns="91432" bIns="45716">
            <a:spAutoFit/>
          </a:bodyPr>
          <a:lstStyle/>
          <a:p>
            <a:pPr algn="ctr"/>
            <a:r>
              <a:rPr lang="en-US" sz="1000" dirty="0">
                <a:latin typeface="Times New Roman" pitchFamily="18" charset="0"/>
              </a:rPr>
              <a:t>constrains</a:t>
            </a:r>
          </a:p>
        </p:txBody>
      </p:sp>
      <p:sp>
        <p:nvSpPr>
          <p:cNvPr id="96319" name="Text Box 53"/>
          <p:cNvSpPr txBox="1">
            <a:spLocks noChangeArrowheads="1"/>
          </p:cNvSpPr>
          <p:nvPr/>
        </p:nvSpPr>
        <p:spPr bwMode="auto">
          <a:xfrm>
            <a:off x="3306233" y="3412182"/>
            <a:ext cx="869345" cy="567036"/>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is-performed-by</a:t>
            </a:r>
          </a:p>
        </p:txBody>
      </p:sp>
      <p:sp>
        <p:nvSpPr>
          <p:cNvPr id="96320" name="Text Box 54"/>
          <p:cNvSpPr txBox="1">
            <a:spLocks noChangeArrowheads="1"/>
          </p:cNvSpPr>
          <p:nvPr/>
        </p:nvSpPr>
        <p:spPr bwMode="auto">
          <a:xfrm>
            <a:off x="5182507" y="3370511"/>
            <a:ext cx="772584" cy="400101"/>
          </a:xfrm>
          <a:prstGeom prst="rect">
            <a:avLst/>
          </a:prstGeom>
          <a:noFill/>
          <a:ln w="9525">
            <a:noFill/>
            <a:miter lim="800000"/>
            <a:headEnd/>
            <a:tailEnd/>
          </a:ln>
        </p:spPr>
        <p:txBody>
          <a:bodyPr lIns="91432" tIns="45716" rIns="91432" bIns="45716">
            <a:spAutoFit/>
          </a:bodyPr>
          <a:lstStyle/>
          <a:p>
            <a:pPr algn="ctr"/>
            <a:r>
              <a:rPr lang="en-US" sz="1000" dirty="0">
                <a:latin typeface="Times New Roman" pitchFamily="18" charset="0"/>
              </a:rPr>
              <a:t>is-realized-by</a:t>
            </a:r>
          </a:p>
        </p:txBody>
      </p:sp>
      <p:grpSp>
        <p:nvGrpSpPr>
          <p:cNvPr id="2" name="Group 4"/>
          <p:cNvGrpSpPr>
            <a:grpSpLocks/>
          </p:cNvGrpSpPr>
          <p:nvPr/>
        </p:nvGrpSpPr>
        <p:grpSpPr bwMode="auto">
          <a:xfrm>
            <a:off x="329292" y="5628234"/>
            <a:ext cx="1443870" cy="906363"/>
            <a:chOff x="4405313" y="1238250"/>
            <a:chExt cx="1443037" cy="906463"/>
          </a:xfrm>
        </p:grpSpPr>
        <p:pic>
          <p:nvPicPr>
            <p:cNvPr id="96325" name="Bildobjekt 11" descr="sw-lgflag.gif"/>
            <p:cNvPicPr>
              <a:picLocks noChangeAspect="1"/>
            </p:cNvPicPr>
            <p:nvPr/>
          </p:nvPicPr>
          <p:blipFill>
            <a:blip r:embed="rId4" cstate="print"/>
            <a:srcRect/>
            <a:stretch>
              <a:fillRect/>
            </a:stretch>
          </p:blipFill>
          <p:spPr bwMode="auto">
            <a:xfrm>
              <a:off x="5408613" y="1541463"/>
              <a:ext cx="439737" cy="304800"/>
            </a:xfrm>
            <a:prstGeom prst="rect">
              <a:avLst/>
            </a:prstGeom>
            <a:noFill/>
            <a:ln w="9525">
              <a:noFill/>
              <a:miter lim="800000"/>
              <a:headEnd/>
              <a:tailEnd/>
            </a:ln>
          </p:spPr>
        </p:pic>
        <p:pic>
          <p:nvPicPr>
            <p:cNvPr id="96326" name="Picture 13" descr="j0362634"/>
            <p:cNvPicPr>
              <a:picLocks noChangeAspect="1" noChangeArrowheads="1"/>
            </p:cNvPicPr>
            <p:nvPr/>
          </p:nvPicPr>
          <p:blipFill>
            <a:blip r:embed="rId5" cstate="print"/>
            <a:srcRect/>
            <a:stretch>
              <a:fillRect/>
            </a:stretch>
          </p:blipFill>
          <p:spPr bwMode="auto">
            <a:xfrm>
              <a:off x="4906963" y="1238250"/>
              <a:ext cx="503237" cy="282575"/>
            </a:xfrm>
            <a:prstGeom prst="rect">
              <a:avLst/>
            </a:prstGeom>
            <a:noFill/>
            <a:ln w="9525">
              <a:noFill/>
              <a:miter lim="800000"/>
              <a:headEnd/>
              <a:tailEnd/>
            </a:ln>
          </p:spPr>
        </p:pic>
        <p:pic>
          <p:nvPicPr>
            <p:cNvPr id="96327" name="Picture 14" descr="j0362860"/>
            <p:cNvPicPr>
              <a:picLocks noChangeAspect="1" noChangeArrowheads="1"/>
            </p:cNvPicPr>
            <p:nvPr/>
          </p:nvPicPr>
          <p:blipFill>
            <a:blip r:embed="rId6" cstate="print"/>
            <a:srcRect/>
            <a:stretch>
              <a:fillRect/>
            </a:stretch>
          </p:blipFill>
          <p:spPr bwMode="auto">
            <a:xfrm>
              <a:off x="5219700" y="1863725"/>
              <a:ext cx="525463" cy="280988"/>
            </a:xfrm>
            <a:prstGeom prst="rect">
              <a:avLst/>
            </a:prstGeom>
            <a:noFill/>
            <a:ln w="9525">
              <a:noFill/>
              <a:miter lim="800000"/>
              <a:headEnd/>
              <a:tailEnd/>
            </a:ln>
          </p:spPr>
        </p:pic>
        <p:pic>
          <p:nvPicPr>
            <p:cNvPr id="96328" name="Picture 15" descr="j0362608"/>
            <p:cNvPicPr>
              <a:picLocks noChangeAspect="1" noChangeArrowheads="1"/>
            </p:cNvPicPr>
            <p:nvPr/>
          </p:nvPicPr>
          <p:blipFill>
            <a:blip r:embed="rId7" cstate="print"/>
            <a:srcRect/>
            <a:stretch>
              <a:fillRect/>
            </a:stretch>
          </p:blipFill>
          <p:spPr bwMode="auto">
            <a:xfrm>
              <a:off x="4405313" y="1541463"/>
              <a:ext cx="501650" cy="284162"/>
            </a:xfrm>
            <a:prstGeom prst="rect">
              <a:avLst/>
            </a:prstGeom>
            <a:noFill/>
            <a:ln w="9525">
              <a:noFill/>
              <a:miter lim="800000"/>
              <a:headEnd/>
              <a:tailEnd/>
            </a:ln>
          </p:spPr>
        </p:pic>
        <p:pic>
          <p:nvPicPr>
            <p:cNvPr id="96329" name="Picture 16" descr="j0362858"/>
            <p:cNvPicPr>
              <a:picLocks noChangeAspect="1" noChangeArrowheads="1"/>
            </p:cNvPicPr>
            <p:nvPr/>
          </p:nvPicPr>
          <p:blipFill>
            <a:blip r:embed="rId8" cstate="print"/>
            <a:srcRect/>
            <a:stretch>
              <a:fillRect/>
            </a:stretch>
          </p:blipFill>
          <p:spPr bwMode="auto">
            <a:xfrm>
              <a:off x="4592638" y="1844675"/>
              <a:ext cx="565150" cy="284163"/>
            </a:xfrm>
            <a:prstGeom prst="rect">
              <a:avLst/>
            </a:prstGeom>
            <a:noFill/>
            <a:ln w="9525">
              <a:noFill/>
              <a:miter lim="800000"/>
              <a:headEnd/>
              <a:tailEnd/>
            </a:ln>
          </p:spPr>
        </p:pic>
        <p:graphicFrame>
          <p:nvGraphicFramePr>
            <p:cNvPr id="96266" name="Object 10"/>
            <p:cNvGraphicFramePr>
              <a:graphicFrameLocks noChangeAspect="1"/>
            </p:cNvGraphicFramePr>
            <p:nvPr/>
          </p:nvGraphicFramePr>
          <p:xfrm>
            <a:off x="4899025" y="1497013"/>
            <a:ext cx="501650" cy="357187"/>
          </p:xfrm>
          <a:graphic>
            <a:graphicData uri="http://schemas.openxmlformats.org/presentationml/2006/ole">
              <mc:AlternateContent xmlns:mc="http://schemas.openxmlformats.org/markup-compatibility/2006">
                <mc:Choice xmlns:v="urn:schemas-microsoft-com:vml" Requires="v">
                  <p:oleObj spid="_x0000_s212995" name="Image" r:id="rId9" imgW="6730159" imgH="7098413" progId="">
                    <p:embed/>
                  </p:oleObj>
                </mc:Choice>
                <mc:Fallback>
                  <p:oleObj name="Image" r:id="rId9" imgW="6730159" imgH="7098413" progId="">
                    <p:embed/>
                    <p:pic>
                      <p:nvPicPr>
                        <p:cNvPr id="0"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0287" b="20287"/>
                        <a:stretch>
                          <a:fillRect/>
                        </a:stretch>
                      </p:blipFill>
                      <p:spPr bwMode="auto">
                        <a:xfrm>
                          <a:off x="4899025" y="1497013"/>
                          <a:ext cx="50165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8" name="Rectangle 10"/>
          <p:cNvSpPr>
            <a:spLocks noGrp="1"/>
          </p:cNvSpPr>
          <p:nvPr>
            <p:ph type="title"/>
          </p:nvPr>
        </p:nvSpPr>
        <p:spPr/>
        <p:txBody>
          <a:bodyPr/>
          <a:lstStyle/>
          <a:p>
            <a:r>
              <a:rPr lang="en-US" dirty="0" smtClean="0"/>
              <a:t>Before-after Notation</a:t>
            </a:r>
          </a:p>
        </p:txBody>
      </p:sp>
      <p:sp>
        <p:nvSpPr>
          <p:cNvPr id="8" name="Slide Number Placeholder 5"/>
          <p:cNvSpPr>
            <a:spLocks noGrp="1"/>
          </p:cNvSpPr>
          <p:nvPr>
            <p:ph type="sldNum" sz="quarter" idx="12"/>
          </p:nvPr>
        </p:nvSpPr>
        <p:spPr/>
        <p:txBody>
          <a:bodyPr/>
          <a:lstStyle/>
          <a:p>
            <a:fld id="{7975AF72-C6F5-43A2-BD9A-B0C74A8C1D70}" type="slidenum">
              <a:rPr lang="en-US" smtClean="0"/>
              <a:pPr/>
              <a:t>32</a:t>
            </a:fld>
            <a:endParaRPr lang="en-US"/>
          </a:p>
        </p:txBody>
      </p:sp>
      <p:sp>
        <p:nvSpPr>
          <p:cNvPr id="6861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4516" name="Object 4"/>
          <p:cNvGraphicFramePr>
            <a:graphicFrameLocks noGrp="1" noChangeAspect="1"/>
          </p:cNvGraphicFramePr>
          <p:nvPr/>
        </p:nvGraphicFramePr>
        <p:xfrm>
          <a:off x="228600" y="1828800"/>
          <a:ext cx="8763001" cy="3108325"/>
        </p:xfrm>
        <a:graphic>
          <a:graphicData uri="http://schemas.openxmlformats.org/presentationml/2006/ole">
            <mc:AlternateContent xmlns:mc="http://schemas.openxmlformats.org/markup-compatibility/2006">
              <mc:Choice xmlns:v="urn:schemas-microsoft-com:vml" Requires="v">
                <p:oleObj spid="_x0000_s250883" name="Equation" r:id="rId4" imgW="7175500" imgH="2590800" progId="Equation.DSMT4">
                  <p:embed/>
                </p:oleObj>
              </mc:Choice>
              <mc:Fallback>
                <p:oleObj name="Equation" r:id="rId4" imgW="7175500" imgH="2590800" progId="Equation.DSMT4">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828800"/>
                        <a:ext cx="8763001" cy="3108325"/>
                      </a:xfrm>
                      <a:prstGeom prst="rect">
                        <a:avLst/>
                      </a:prstGeom>
                      <a:solidFill>
                        <a:srgbClr val="EAEAEA"/>
                      </a:solidFill>
                      <a:ln w="19050">
                        <a:solidFill>
                          <a:schemeClr val="accent2"/>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Validation for Relationship Type: </a:t>
            </a:r>
            <a:r>
              <a:rPr lang="en-US" sz="2400" dirty="0" err="1" smtClean="0"/>
              <a:t>beforeAfter</a:t>
            </a:r>
            <a:endParaRPr lang="en-US" sz="24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33</a:t>
            </a:fld>
            <a:endParaRPr lang="en-US">
              <a:solidFill>
                <a:srgbClr val="000000"/>
              </a:solidFill>
            </a:endParaRPr>
          </a:p>
        </p:txBody>
      </p:sp>
      <p:sp>
        <p:nvSpPr>
          <p:cNvPr id="138" name="TextBox 137"/>
          <p:cNvSpPr txBox="1"/>
          <p:nvPr/>
        </p:nvSpPr>
        <p:spPr>
          <a:xfrm>
            <a:off x="1524000" y="4038600"/>
            <a:ext cx="6553200" cy="2031325"/>
          </a:xfrm>
          <a:prstGeom prst="rect">
            <a:avLst/>
          </a:prstGeom>
          <a:noFill/>
        </p:spPr>
        <p:txBody>
          <a:bodyPr wrap="square" rtlCol="0">
            <a:spAutoFit/>
          </a:bodyPr>
          <a:lstStyle/>
          <a:p>
            <a:pPr algn="ctr"/>
            <a:r>
              <a:rPr lang="en-US" b="1" dirty="0">
                <a:solidFill>
                  <a:srgbClr val="000000"/>
                </a:solidFill>
              </a:rPr>
              <a:t>Validation Check:</a:t>
            </a:r>
          </a:p>
          <a:p>
            <a:pPr marL="228600" indent="-228600">
              <a:buFont typeface="+mj-lt"/>
              <a:buAutoNum type="arabicPeriod"/>
            </a:pPr>
            <a:endParaRPr lang="en-US" dirty="0" smtClean="0">
              <a:solidFill>
                <a:srgbClr val="000000"/>
              </a:solidFill>
            </a:endParaRPr>
          </a:p>
          <a:p>
            <a:pPr marL="228600" indent="-228600">
              <a:buFont typeface="+mj-lt"/>
              <a:buAutoNum type="arabicPeriod"/>
            </a:pPr>
            <a:r>
              <a:rPr lang="en-US" dirty="0" smtClean="0">
                <a:solidFill>
                  <a:srgbClr val="000000"/>
                </a:solidFill>
              </a:rPr>
              <a:t>Every </a:t>
            </a:r>
            <a:r>
              <a:rPr lang="en-US" dirty="0" err="1" smtClean="0">
                <a:solidFill>
                  <a:srgbClr val="000000"/>
                </a:solidFill>
              </a:rPr>
              <a:t>temporalWP</a:t>
            </a:r>
            <a:r>
              <a:rPr lang="en-US" dirty="0" smtClean="0">
                <a:solidFill>
                  <a:srgbClr val="000000"/>
                </a:solidFill>
              </a:rPr>
              <a:t> of </a:t>
            </a:r>
            <a:r>
              <a:rPr lang="en-US" i="1" dirty="0" smtClean="0">
                <a:solidFill>
                  <a:srgbClr val="000000"/>
                </a:solidFill>
              </a:rPr>
              <a:t>A1</a:t>
            </a:r>
            <a:r>
              <a:rPr lang="en-US" dirty="0" smtClean="0">
                <a:solidFill>
                  <a:srgbClr val="000000"/>
                </a:solidFill>
              </a:rPr>
              <a:t> has a </a:t>
            </a:r>
            <a:r>
              <a:rPr lang="en-US" dirty="0" err="1" smtClean="0">
                <a:solidFill>
                  <a:srgbClr val="000000"/>
                </a:solidFill>
              </a:rPr>
              <a:t>beforeAfter</a:t>
            </a:r>
            <a:r>
              <a:rPr lang="en-US" dirty="0" smtClean="0">
                <a:solidFill>
                  <a:srgbClr val="000000"/>
                </a:solidFill>
              </a:rPr>
              <a:t> with every </a:t>
            </a:r>
            <a:r>
              <a:rPr lang="en-US" dirty="0" err="1" smtClean="0">
                <a:solidFill>
                  <a:srgbClr val="000000"/>
                </a:solidFill>
              </a:rPr>
              <a:t>temporalWP</a:t>
            </a:r>
            <a:r>
              <a:rPr lang="en-US" dirty="0" smtClean="0">
                <a:solidFill>
                  <a:srgbClr val="000000"/>
                </a:solidFill>
              </a:rPr>
              <a:t> of </a:t>
            </a:r>
            <a:r>
              <a:rPr lang="en-US" i="1" dirty="0" smtClean="0">
                <a:solidFill>
                  <a:srgbClr val="000000"/>
                </a:solidFill>
              </a:rPr>
              <a:t>B1</a:t>
            </a:r>
          </a:p>
          <a:p>
            <a:pPr marL="228600" indent="-228600">
              <a:buFont typeface="+mj-lt"/>
              <a:buAutoNum type="arabicPeriod"/>
            </a:pPr>
            <a:endParaRPr lang="en-US" i="1" dirty="0">
              <a:solidFill>
                <a:srgbClr val="000000"/>
              </a:solidFill>
            </a:endParaRPr>
          </a:p>
          <a:p>
            <a:pPr marL="228600" indent="-228600">
              <a:buFont typeface="+mj-lt"/>
              <a:buAutoNum type="arabicPeriod"/>
            </a:pPr>
            <a:r>
              <a:rPr lang="en-US" dirty="0" smtClean="0">
                <a:solidFill>
                  <a:srgbClr val="000000"/>
                </a:solidFill>
              </a:rPr>
              <a:t>If all the </a:t>
            </a:r>
            <a:r>
              <a:rPr lang="en-US" dirty="0" err="1" smtClean="0">
                <a:solidFill>
                  <a:srgbClr val="000000"/>
                </a:solidFill>
              </a:rPr>
              <a:t>temporalWPs</a:t>
            </a:r>
            <a:r>
              <a:rPr lang="en-US" dirty="0" smtClean="0">
                <a:solidFill>
                  <a:srgbClr val="000000"/>
                </a:solidFill>
              </a:rPr>
              <a:t> of </a:t>
            </a:r>
            <a:r>
              <a:rPr lang="en-US" i="1" dirty="0" smtClean="0">
                <a:solidFill>
                  <a:srgbClr val="000000"/>
                </a:solidFill>
              </a:rPr>
              <a:t>A1</a:t>
            </a:r>
            <a:r>
              <a:rPr lang="en-US" dirty="0" smtClean="0">
                <a:solidFill>
                  <a:srgbClr val="000000"/>
                </a:solidFill>
              </a:rPr>
              <a:t> have a </a:t>
            </a:r>
            <a:r>
              <a:rPr lang="en-US" dirty="0" err="1" smtClean="0">
                <a:solidFill>
                  <a:srgbClr val="000000"/>
                </a:solidFill>
              </a:rPr>
              <a:t>beforeAfter</a:t>
            </a:r>
            <a:r>
              <a:rPr lang="en-US" dirty="0" smtClean="0">
                <a:solidFill>
                  <a:srgbClr val="000000"/>
                </a:solidFill>
              </a:rPr>
              <a:t> with every </a:t>
            </a:r>
            <a:r>
              <a:rPr lang="en-US" dirty="0" err="1" smtClean="0">
                <a:solidFill>
                  <a:srgbClr val="000000"/>
                </a:solidFill>
              </a:rPr>
              <a:t>temporalWP</a:t>
            </a:r>
            <a:r>
              <a:rPr lang="en-US" dirty="0" smtClean="0">
                <a:solidFill>
                  <a:srgbClr val="000000"/>
                </a:solidFill>
              </a:rPr>
              <a:t> of </a:t>
            </a:r>
            <a:r>
              <a:rPr lang="en-US" i="1" dirty="0" smtClean="0">
                <a:solidFill>
                  <a:srgbClr val="000000"/>
                </a:solidFill>
              </a:rPr>
              <a:t>B1</a:t>
            </a:r>
            <a:r>
              <a:rPr lang="en-US" dirty="0" smtClean="0">
                <a:solidFill>
                  <a:srgbClr val="000000"/>
                </a:solidFill>
              </a:rPr>
              <a:t>, then </a:t>
            </a:r>
            <a:r>
              <a:rPr lang="en-US" i="1" dirty="0" smtClean="0">
                <a:solidFill>
                  <a:srgbClr val="000000"/>
                </a:solidFill>
              </a:rPr>
              <a:t>A1</a:t>
            </a:r>
            <a:r>
              <a:rPr lang="en-US" dirty="0" smtClean="0">
                <a:solidFill>
                  <a:srgbClr val="000000"/>
                </a:solidFill>
              </a:rPr>
              <a:t> must be before </a:t>
            </a:r>
            <a:r>
              <a:rPr lang="en-US" i="1" dirty="0" smtClean="0">
                <a:solidFill>
                  <a:srgbClr val="000000"/>
                </a:solidFill>
              </a:rPr>
              <a:t>B1</a:t>
            </a:r>
          </a:p>
        </p:txBody>
      </p:sp>
      <p:grpSp>
        <p:nvGrpSpPr>
          <p:cNvPr id="3" name="Group 127"/>
          <p:cNvGrpSpPr/>
          <p:nvPr/>
        </p:nvGrpSpPr>
        <p:grpSpPr>
          <a:xfrm>
            <a:off x="2514600" y="1524000"/>
            <a:ext cx="4644903" cy="1399892"/>
            <a:chOff x="460497" y="1295400"/>
            <a:chExt cx="4644903" cy="1399892"/>
          </a:xfrm>
        </p:grpSpPr>
        <p:sp>
          <p:nvSpPr>
            <p:cNvPr id="168" name="Oval 167"/>
            <p:cNvSpPr/>
            <p:nvPr/>
          </p:nvSpPr>
          <p:spPr>
            <a:xfrm>
              <a:off x="1234647" y="1341138"/>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A1</a:t>
              </a:r>
              <a:endParaRPr lang="en-US" sz="1100" i="1" dirty="0">
                <a:solidFill>
                  <a:schemeClr val="tx1"/>
                </a:solidFill>
              </a:endParaRPr>
            </a:p>
          </p:txBody>
        </p:sp>
        <p:sp>
          <p:nvSpPr>
            <p:cNvPr id="169" name="Oval 168"/>
            <p:cNvSpPr/>
            <p:nvPr/>
          </p:nvSpPr>
          <p:spPr>
            <a:xfrm>
              <a:off x="460497" y="2196393"/>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1.1</a:t>
              </a:r>
              <a:endParaRPr lang="en-US" sz="1100" i="1" dirty="0">
                <a:solidFill>
                  <a:schemeClr val="tx1"/>
                </a:solidFill>
              </a:endParaRPr>
            </a:p>
          </p:txBody>
        </p:sp>
        <p:sp>
          <p:nvSpPr>
            <p:cNvPr id="170" name="Oval 169"/>
            <p:cNvSpPr/>
            <p:nvPr/>
          </p:nvSpPr>
          <p:spPr>
            <a:xfrm>
              <a:off x="2086213" y="2196393"/>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A</a:t>
              </a:r>
            </a:p>
            <a:p>
              <a:pPr algn="ctr"/>
              <a:r>
                <a:rPr lang="en-US" sz="1100" i="1" dirty="0" smtClean="0">
                  <a:solidFill>
                    <a:schemeClr val="tx1"/>
                  </a:solidFill>
                </a:rPr>
                <a:t>1.2</a:t>
              </a:r>
              <a:endParaRPr lang="en-US" sz="1100" i="1" dirty="0">
                <a:solidFill>
                  <a:schemeClr val="tx1"/>
                </a:solidFill>
              </a:endParaRPr>
            </a:p>
          </p:txBody>
        </p:sp>
        <p:cxnSp>
          <p:nvCxnSpPr>
            <p:cNvPr id="171" name="Straight Connector 170"/>
            <p:cNvCxnSpPr>
              <a:endCxn id="169" idx="0"/>
            </p:cNvCxnSpPr>
            <p:nvPr/>
          </p:nvCxnSpPr>
          <p:spPr>
            <a:xfrm flipH="1">
              <a:off x="731450" y="1840037"/>
              <a:ext cx="774150" cy="356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70" idx="0"/>
            </p:cNvCxnSpPr>
            <p:nvPr/>
          </p:nvCxnSpPr>
          <p:spPr>
            <a:xfrm>
              <a:off x="1505600" y="1840037"/>
              <a:ext cx="851566" cy="356356"/>
            </a:xfrm>
            <a:prstGeom prst="line">
              <a:avLst/>
            </a:prstGeom>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3711929" y="1341138"/>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B1</a:t>
              </a:r>
              <a:endParaRPr lang="en-US" sz="1100" i="1" dirty="0">
                <a:solidFill>
                  <a:schemeClr val="tx1"/>
                </a:solidFill>
              </a:endParaRPr>
            </a:p>
          </p:txBody>
        </p:sp>
        <p:sp>
          <p:nvSpPr>
            <p:cNvPr id="174" name="Oval 173"/>
            <p:cNvSpPr/>
            <p:nvPr/>
          </p:nvSpPr>
          <p:spPr>
            <a:xfrm>
              <a:off x="2937779" y="2196393"/>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.1</a:t>
              </a:r>
              <a:endParaRPr lang="en-US" sz="1100" i="1" dirty="0">
                <a:solidFill>
                  <a:schemeClr val="tx1"/>
                </a:solidFill>
              </a:endParaRPr>
            </a:p>
          </p:txBody>
        </p:sp>
        <p:sp>
          <p:nvSpPr>
            <p:cNvPr id="175" name="Oval 174"/>
            <p:cNvSpPr/>
            <p:nvPr/>
          </p:nvSpPr>
          <p:spPr>
            <a:xfrm>
              <a:off x="4563495" y="2196393"/>
              <a:ext cx="541905" cy="498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smtClean="0">
                  <a:solidFill>
                    <a:schemeClr val="tx1"/>
                  </a:solidFill>
                </a:rPr>
                <a:t>B</a:t>
              </a:r>
            </a:p>
            <a:p>
              <a:pPr algn="ctr"/>
              <a:r>
                <a:rPr lang="en-US" sz="1100" i="1" dirty="0">
                  <a:solidFill>
                    <a:schemeClr val="tx1"/>
                  </a:solidFill>
                </a:rPr>
                <a:t>1</a:t>
              </a:r>
              <a:r>
                <a:rPr lang="en-US" sz="1100" i="1" dirty="0" smtClean="0">
                  <a:solidFill>
                    <a:schemeClr val="tx1"/>
                  </a:solidFill>
                </a:rPr>
                <a:t>.2</a:t>
              </a:r>
              <a:endParaRPr lang="en-US" sz="1100" i="1" dirty="0">
                <a:solidFill>
                  <a:schemeClr val="tx1"/>
                </a:solidFill>
              </a:endParaRPr>
            </a:p>
          </p:txBody>
        </p:sp>
        <p:cxnSp>
          <p:nvCxnSpPr>
            <p:cNvPr id="176" name="Straight Connector 175"/>
            <p:cNvCxnSpPr>
              <a:stCxn id="173" idx="4"/>
              <a:endCxn id="174" idx="0"/>
            </p:cNvCxnSpPr>
            <p:nvPr/>
          </p:nvCxnSpPr>
          <p:spPr>
            <a:xfrm flipH="1">
              <a:off x="3208732" y="1840037"/>
              <a:ext cx="774150" cy="356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73" idx="4"/>
              <a:endCxn id="175" idx="0"/>
            </p:cNvCxnSpPr>
            <p:nvPr/>
          </p:nvCxnSpPr>
          <p:spPr>
            <a:xfrm>
              <a:off x="3982882" y="1840037"/>
              <a:ext cx="851566" cy="356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1776553" y="1590587"/>
              <a:ext cx="1935376" cy="0"/>
            </a:xfrm>
            <a:prstGeom prst="straightConnector1">
              <a:avLst/>
            </a:prstGeom>
            <a:ln w="508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79" name="TextBox 178"/>
            <p:cNvSpPr txBox="1"/>
            <p:nvPr/>
          </p:nvSpPr>
          <p:spPr>
            <a:xfrm>
              <a:off x="2202447" y="1341138"/>
              <a:ext cx="880369" cy="261610"/>
            </a:xfrm>
            <a:prstGeom prst="rect">
              <a:avLst/>
            </a:prstGeom>
            <a:noFill/>
          </p:spPr>
          <p:txBody>
            <a:bodyPr wrap="none" rtlCol="0">
              <a:spAutoFit/>
            </a:bodyPr>
            <a:lstStyle/>
            <a:p>
              <a:r>
                <a:rPr lang="en-US" sz="1100" kern="0" dirty="0" err="1" smtClean="0"/>
                <a:t>beforeAfter</a:t>
              </a:r>
              <a:endParaRPr lang="en-US" sz="1100" dirty="0"/>
            </a:p>
          </p:txBody>
        </p:sp>
        <p:sp>
          <p:nvSpPr>
            <p:cNvPr id="180" name="TextBox 179"/>
            <p:cNvSpPr txBox="1"/>
            <p:nvPr/>
          </p:nvSpPr>
          <p:spPr>
            <a:xfrm>
              <a:off x="568800" y="1299700"/>
              <a:ext cx="588433" cy="246221"/>
            </a:xfrm>
            <a:prstGeom prst="rect">
              <a:avLst/>
            </a:prstGeom>
            <a:noFill/>
            <a:ln>
              <a:solidFill>
                <a:schemeClr val="accent1">
                  <a:shade val="95000"/>
                  <a:satMod val="105000"/>
                </a:schemeClr>
              </a:solidFill>
            </a:ln>
          </p:spPr>
          <p:txBody>
            <a:bodyPr wrap="square" rtlCol="0">
              <a:spAutoFit/>
            </a:bodyPr>
            <a:lstStyle/>
            <a:p>
              <a:r>
                <a:rPr lang="en-US" sz="1000" dirty="0" smtClean="0"/>
                <a:t>Before</a:t>
              </a:r>
            </a:p>
          </p:txBody>
        </p:sp>
        <p:sp>
          <p:nvSpPr>
            <p:cNvPr id="181" name="TextBox 180"/>
            <p:cNvSpPr txBox="1"/>
            <p:nvPr/>
          </p:nvSpPr>
          <p:spPr>
            <a:xfrm>
              <a:off x="4292542" y="1295400"/>
              <a:ext cx="580613" cy="246221"/>
            </a:xfrm>
            <a:prstGeom prst="rect">
              <a:avLst/>
            </a:prstGeom>
            <a:noFill/>
            <a:ln>
              <a:solidFill>
                <a:schemeClr val="accent1">
                  <a:shade val="95000"/>
                  <a:satMod val="105000"/>
                </a:schemeClr>
              </a:solidFill>
            </a:ln>
          </p:spPr>
          <p:txBody>
            <a:bodyPr wrap="square" rtlCol="0">
              <a:spAutoFit/>
            </a:bodyPr>
            <a:lstStyle/>
            <a:p>
              <a:r>
                <a:rPr lang="en-US" sz="1000" dirty="0" smtClean="0"/>
                <a:t>After</a:t>
              </a:r>
            </a:p>
          </p:txBody>
        </p:sp>
        <p:sp>
          <p:nvSpPr>
            <p:cNvPr id="182" name="TextBox 181"/>
            <p:cNvSpPr txBox="1"/>
            <p:nvPr/>
          </p:nvSpPr>
          <p:spPr>
            <a:xfrm>
              <a:off x="1023978" y="2024390"/>
              <a:ext cx="960519" cy="261610"/>
            </a:xfrm>
            <a:prstGeom prst="rect">
              <a:avLst/>
            </a:prstGeom>
            <a:noFill/>
          </p:spPr>
          <p:txBody>
            <a:bodyPr wrap="none" rtlCol="0">
              <a:spAutoFit/>
            </a:bodyPr>
            <a:lstStyle/>
            <a:p>
              <a:r>
                <a:rPr lang="en-US" sz="1100" kern="0" dirty="0" err="1" smtClean="0"/>
                <a:t>temporalWP</a:t>
              </a:r>
              <a:endParaRPr lang="en-US" sz="1100" dirty="0"/>
            </a:p>
          </p:txBody>
        </p:sp>
        <p:sp>
          <p:nvSpPr>
            <p:cNvPr id="183" name="TextBox 182"/>
            <p:cNvSpPr txBox="1"/>
            <p:nvPr/>
          </p:nvSpPr>
          <p:spPr>
            <a:xfrm>
              <a:off x="3508497" y="2024390"/>
              <a:ext cx="960519" cy="261610"/>
            </a:xfrm>
            <a:prstGeom prst="rect">
              <a:avLst/>
            </a:prstGeom>
            <a:noFill/>
          </p:spPr>
          <p:txBody>
            <a:bodyPr wrap="none" rtlCol="0">
              <a:spAutoFit/>
            </a:bodyPr>
            <a:lstStyle/>
            <a:p>
              <a:r>
                <a:rPr lang="en-US" sz="1100" kern="0" dirty="0" err="1" smtClean="0"/>
                <a:t>temporalWP</a:t>
              </a:r>
              <a:endParaRPr lang="en-US" sz="1100" dirty="0"/>
            </a:p>
          </p:txBody>
        </p:sp>
        <p:cxnSp>
          <p:nvCxnSpPr>
            <p:cNvPr id="221" name="Curved Connector 220"/>
            <p:cNvCxnSpPr/>
            <p:nvPr/>
          </p:nvCxnSpPr>
          <p:spPr>
            <a:xfrm rot="16200000" flipH="1">
              <a:off x="2030085"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2" name="Curved Connector 221"/>
            <p:cNvCxnSpPr/>
            <p:nvPr/>
          </p:nvCxnSpPr>
          <p:spPr>
            <a:xfrm rot="5400000" flipH="1" flipV="1">
              <a:off x="3441699"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3" name="Curved Connector 222"/>
            <p:cNvCxnSpPr/>
            <p:nvPr/>
          </p:nvCxnSpPr>
          <p:spPr>
            <a:xfrm rot="16200000" flipH="1">
              <a:off x="2774950"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4" name="Straight Arrow Connector 223"/>
            <p:cNvCxnSpPr/>
            <p:nvPr/>
          </p:nvCxnSpPr>
          <p:spPr>
            <a:xfrm>
              <a:off x="2544435"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50328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Validation for Relationship Type: </a:t>
            </a:r>
            <a:r>
              <a:rPr lang="en-US" sz="2400" dirty="0" err="1" smtClean="0"/>
              <a:t>BeforeAfterType</a:t>
            </a:r>
            <a:endParaRPr lang="en-US" sz="2400"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34</a:t>
            </a:fld>
            <a:endParaRPr lang="en-US">
              <a:solidFill>
                <a:srgbClr val="000000"/>
              </a:solidFill>
            </a:endParaRPr>
          </a:p>
        </p:txBody>
      </p:sp>
      <p:sp>
        <p:nvSpPr>
          <p:cNvPr id="138" name="TextBox 137"/>
          <p:cNvSpPr txBox="1"/>
          <p:nvPr/>
        </p:nvSpPr>
        <p:spPr>
          <a:xfrm>
            <a:off x="838200" y="3733800"/>
            <a:ext cx="7467600" cy="3046988"/>
          </a:xfrm>
          <a:prstGeom prst="rect">
            <a:avLst/>
          </a:prstGeom>
          <a:noFill/>
        </p:spPr>
        <p:txBody>
          <a:bodyPr wrap="square" rtlCol="0">
            <a:spAutoFit/>
          </a:bodyPr>
          <a:lstStyle/>
          <a:p>
            <a:pPr algn="ctr"/>
            <a:r>
              <a:rPr lang="en-US" sz="1200" b="1" dirty="0">
                <a:solidFill>
                  <a:srgbClr val="000000"/>
                </a:solidFill>
              </a:rPr>
              <a:t>Validation Check:</a:t>
            </a:r>
          </a:p>
          <a:p>
            <a:pPr marL="228600" indent="-228600">
              <a:buFont typeface="+mj-lt"/>
              <a:buAutoNum type="arabicPeriod"/>
            </a:pPr>
            <a:endParaRPr lang="en-US" sz="1200" dirty="0" smtClean="0">
              <a:solidFill>
                <a:srgbClr val="000000"/>
              </a:solidFill>
            </a:endParaRPr>
          </a:p>
          <a:p>
            <a:pPr marL="228600" indent="-228600">
              <a:buFont typeface="+mj-lt"/>
              <a:buAutoNum type="arabicPeriod"/>
            </a:pPr>
            <a:r>
              <a:rPr lang="en-US" sz="1200" dirty="0">
                <a:solidFill>
                  <a:srgbClr val="000000"/>
                </a:solidFill>
              </a:rPr>
              <a:t>Every </a:t>
            </a:r>
            <a:r>
              <a:rPr lang="en-US" sz="1200" dirty="0" err="1" smtClean="0">
                <a:solidFill>
                  <a:srgbClr val="000000"/>
                </a:solidFill>
              </a:rPr>
              <a:t>temporalWPT</a:t>
            </a:r>
            <a:r>
              <a:rPr lang="en-US" sz="1200" dirty="0" smtClean="0">
                <a:solidFill>
                  <a:srgbClr val="000000"/>
                </a:solidFill>
              </a:rPr>
              <a:t> of </a:t>
            </a:r>
            <a:r>
              <a:rPr lang="en-US" sz="1200" dirty="0">
                <a:solidFill>
                  <a:srgbClr val="000000"/>
                </a:solidFill>
              </a:rPr>
              <a:t>A1 must have </a:t>
            </a:r>
            <a:r>
              <a:rPr lang="en-US" sz="1200" dirty="0" smtClean="0">
                <a:solidFill>
                  <a:srgbClr val="000000"/>
                </a:solidFill>
              </a:rPr>
              <a:t>a </a:t>
            </a:r>
            <a:r>
              <a:rPr lang="en-US" sz="1200" dirty="0" err="1" smtClean="0">
                <a:solidFill>
                  <a:srgbClr val="000000"/>
                </a:solidFill>
              </a:rPr>
              <a:t>BeforeAfterType</a:t>
            </a:r>
            <a:r>
              <a:rPr lang="en-US" sz="1200" dirty="0" smtClean="0">
                <a:solidFill>
                  <a:srgbClr val="000000"/>
                </a:solidFill>
              </a:rPr>
              <a:t> with </a:t>
            </a:r>
            <a:r>
              <a:rPr lang="en-US" sz="1200" dirty="0">
                <a:solidFill>
                  <a:srgbClr val="000000"/>
                </a:solidFill>
              </a:rPr>
              <a:t>B1 and conversely, every </a:t>
            </a:r>
            <a:r>
              <a:rPr lang="en-US" sz="1200" dirty="0" err="1" smtClean="0">
                <a:solidFill>
                  <a:srgbClr val="000000"/>
                </a:solidFill>
              </a:rPr>
              <a:t>temporalWPT</a:t>
            </a:r>
            <a:r>
              <a:rPr lang="en-US" sz="1200" dirty="0" smtClean="0">
                <a:solidFill>
                  <a:srgbClr val="000000"/>
                </a:solidFill>
              </a:rPr>
              <a:t> of </a:t>
            </a:r>
            <a:r>
              <a:rPr lang="en-US" sz="1200" dirty="0">
                <a:solidFill>
                  <a:srgbClr val="000000"/>
                </a:solidFill>
              </a:rPr>
              <a:t>B1 has </a:t>
            </a:r>
            <a:r>
              <a:rPr lang="en-US" sz="1200" dirty="0" smtClean="0">
                <a:solidFill>
                  <a:srgbClr val="000000"/>
                </a:solidFill>
              </a:rPr>
              <a:t>an inverse </a:t>
            </a:r>
            <a:r>
              <a:rPr lang="en-US" sz="1200" dirty="0" err="1" smtClean="0">
                <a:solidFill>
                  <a:srgbClr val="000000"/>
                </a:solidFill>
              </a:rPr>
              <a:t>BeforeAfterType</a:t>
            </a:r>
            <a:r>
              <a:rPr lang="en-US" sz="1200" dirty="0" smtClean="0">
                <a:solidFill>
                  <a:srgbClr val="000000"/>
                </a:solidFill>
              </a:rPr>
              <a:t> with A1</a:t>
            </a:r>
          </a:p>
          <a:p>
            <a:pPr marL="228600" indent="-228600">
              <a:buFont typeface="+mj-lt"/>
              <a:buAutoNum type="arabicPeriod"/>
            </a:pPr>
            <a:endParaRPr lang="en-US" sz="1200" dirty="0" smtClean="0">
              <a:solidFill>
                <a:srgbClr val="000000"/>
              </a:solidFill>
            </a:endParaRPr>
          </a:p>
          <a:p>
            <a:pPr marL="228600" indent="-228600">
              <a:buFont typeface="+mj-lt"/>
              <a:buAutoNum type="arabicPeriod"/>
            </a:pPr>
            <a:r>
              <a:rPr lang="en-US" sz="1200" dirty="0" smtClean="0">
                <a:solidFill>
                  <a:srgbClr val="000000"/>
                </a:solidFill>
              </a:rPr>
              <a:t>Every SST of A1 must have a </a:t>
            </a:r>
            <a:r>
              <a:rPr lang="en-US" sz="1200" dirty="0" err="1" smtClean="0">
                <a:solidFill>
                  <a:srgbClr val="000000"/>
                </a:solidFill>
              </a:rPr>
              <a:t>BeforeAfterType</a:t>
            </a:r>
            <a:r>
              <a:rPr lang="en-US" sz="1200" dirty="0" smtClean="0">
                <a:solidFill>
                  <a:srgbClr val="000000"/>
                </a:solidFill>
              </a:rPr>
              <a:t> with B1 and conversely, every SST of B1 has an inverse </a:t>
            </a:r>
            <a:r>
              <a:rPr lang="en-US" sz="1200" dirty="0" err="1" smtClean="0">
                <a:solidFill>
                  <a:srgbClr val="000000"/>
                </a:solidFill>
              </a:rPr>
              <a:t>BeforeAfterType</a:t>
            </a:r>
            <a:r>
              <a:rPr lang="en-US" sz="1200" dirty="0" smtClean="0">
                <a:solidFill>
                  <a:srgbClr val="000000"/>
                </a:solidFill>
              </a:rPr>
              <a:t> with A1</a:t>
            </a:r>
          </a:p>
          <a:p>
            <a:pPr marL="228600" indent="-228600">
              <a:buFont typeface="+mj-lt"/>
              <a:buAutoNum type="arabicPeriod"/>
            </a:pPr>
            <a:endParaRPr lang="en-US" sz="1200" dirty="0">
              <a:solidFill>
                <a:srgbClr val="000000"/>
              </a:solidFill>
            </a:endParaRPr>
          </a:p>
          <a:p>
            <a:pPr marL="228600" indent="-228600">
              <a:buFont typeface="+mj-lt"/>
              <a:buAutoNum type="arabicPeriod"/>
            </a:pPr>
            <a:r>
              <a:rPr lang="en-US" sz="1200" dirty="0">
                <a:solidFill>
                  <a:srgbClr val="000000"/>
                </a:solidFill>
              </a:rPr>
              <a:t>If all </a:t>
            </a:r>
            <a:r>
              <a:rPr lang="en-US" sz="1200" dirty="0" smtClean="0">
                <a:solidFill>
                  <a:srgbClr val="000000"/>
                </a:solidFill>
              </a:rPr>
              <a:t>the SST of </a:t>
            </a:r>
            <a:r>
              <a:rPr lang="en-US" sz="1200" dirty="0">
                <a:solidFill>
                  <a:srgbClr val="000000"/>
                </a:solidFill>
              </a:rPr>
              <a:t>A1 have a </a:t>
            </a:r>
            <a:r>
              <a:rPr lang="en-US" sz="1200" dirty="0" err="1" smtClean="0">
                <a:solidFill>
                  <a:srgbClr val="000000"/>
                </a:solidFill>
              </a:rPr>
              <a:t>BeforeAfterType</a:t>
            </a:r>
            <a:r>
              <a:rPr lang="en-US" sz="1200" dirty="0" smtClean="0">
                <a:solidFill>
                  <a:srgbClr val="000000"/>
                </a:solidFill>
              </a:rPr>
              <a:t> </a:t>
            </a:r>
            <a:r>
              <a:rPr lang="en-US" sz="1200" dirty="0">
                <a:solidFill>
                  <a:srgbClr val="000000"/>
                </a:solidFill>
              </a:rPr>
              <a:t>with any </a:t>
            </a:r>
            <a:r>
              <a:rPr lang="en-US" sz="1200" dirty="0" smtClean="0">
                <a:solidFill>
                  <a:srgbClr val="000000"/>
                </a:solidFill>
              </a:rPr>
              <a:t>SST </a:t>
            </a:r>
            <a:r>
              <a:rPr lang="en-US" sz="1200" dirty="0">
                <a:solidFill>
                  <a:srgbClr val="000000"/>
                </a:solidFill>
              </a:rPr>
              <a:t>of B1, </a:t>
            </a:r>
            <a:r>
              <a:rPr lang="en-US" sz="1200" dirty="0" smtClean="0">
                <a:solidFill>
                  <a:srgbClr val="000000"/>
                </a:solidFill>
              </a:rPr>
              <a:t>and all the SST of B1 have an inverse  </a:t>
            </a:r>
            <a:r>
              <a:rPr lang="en-US" sz="1200" dirty="0" err="1" smtClean="0">
                <a:solidFill>
                  <a:srgbClr val="000000"/>
                </a:solidFill>
              </a:rPr>
              <a:t>BeforeAfterType</a:t>
            </a:r>
            <a:r>
              <a:rPr lang="en-US" sz="1200" dirty="0" smtClean="0">
                <a:solidFill>
                  <a:srgbClr val="000000"/>
                </a:solidFill>
              </a:rPr>
              <a:t> with any SST of A1, then </a:t>
            </a:r>
            <a:r>
              <a:rPr lang="en-US" sz="1200" dirty="0">
                <a:solidFill>
                  <a:srgbClr val="000000"/>
                </a:solidFill>
              </a:rPr>
              <a:t>A1 must be a </a:t>
            </a:r>
            <a:r>
              <a:rPr lang="en-US" sz="1200" dirty="0" err="1" smtClean="0">
                <a:solidFill>
                  <a:srgbClr val="000000"/>
                </a:solidFill>
              </a:rPr>
              <a:t>BeforeAfterType</a:t>
            </a:r>
            <a:r>
              <a:rPr lang="en-US" sz="1200" dirty="0" smtClean="0">
                <a:solidFill>
                  <a:srgbClr val="000000"/>
                </a:solidFill>
              </a:rPr>
              <a:t> </a:t>
            </a:r>
            <a:r>
              <a:rPr lang="en-US" sz="1200" dirty="0">
                <a:solidFill>
                  <a:srgbClr val="000000"/>
                </a:solidFill>
              </a:rPr>
              <a:t>of B1 </a:t>
            </a:r>
            <a:r>
              <a:rPr lang="en-US" sz="1200" dirty="0" smtClean="0">
                <a:solidFill>
                  <a:srgbClr val="000000"/>
                </a:solidFill>
              </a:rPr>
              <a:t>(Note 1)</a:t>
            </a:r>
          </a:p>
          <a:p>
            <a:pPr marL="228600" indent="-228600">
              <a:buFont typeface="+mj-lt"/>
              <a:buAutoNum type="arabicPeriod"/>
            </a:pPr>
            <a:endParaRPr lang="en-US" sz="1200" dirty="0" smtClean="0">
              <a:solidFill>
                <a:srgbClr val="000000"/>
              </a:solidFill>
            </a:endParaRPr>
          </a:p>
          <a:p>
            <a:pPr marL="228600" indent="-228600">
              <a:buFont typeface="+mj-lt"/>
              <a:buAutoNum type="arabicPeriod"/>
            </a:pPr>
            <a:r>
              <a:rPr lang="en-US" sz="1200" dirty="0" smtClean="0">
                <a:solidFill>
                  <a:srgbClr val="000000"/>
                </a:solidFill>
              </a:rPr>
              <a:t>If all the </a:t>
            </a:r>
            <a:r>
              <a:rPr lang="en-US" sz="1200" dirty="0" err="1" smtClean="0">
                <a:solidFill>
                  <a:srgbClr val="000000"/>
                </a:solidFill>
              </a:rPr>
              <a:t>temporalWPT</a:t>
            </a:r>
            <a:r>
              <a:rPr lang="en-US" sz="1200" dirty="0" smtClean="0">
                <a:solidFill>
                  <a:srgbClr val="000000"/>
                </a:solidFill>
              </a:rPr>
              <a:t> of A1 have a </a:t>
            </a:r>
            <a:r>
              <a:rPr lang="en-US" sz="1200" dirty="0" err="1" smtClean="0">
                <a:solidFill>
                  <a:srgbClr val="000000"/>
                </a:solidFill>
              </a:rPr>
              <a:t>BeforeAfterType</a:t>
            </a:r>
            <a:r>
              <a:rPr lang="en-US" sz="1200" dirty="0" smtClean="0">
                <a:solidFill>
                  <a:srgbClr val="000000"/>
                </a:solidFill>
              </a:rPr>
              <a:t> with every </a:t>
            </a:r>
            <a:r>
              <a:rPr lang="en-US" sz="1200" dirty="0" err="1" smtClean="0">
                <a:solidFill>
                  <a:srgbClr val="000000"/>
                </a:solidFill>
              </a:rPr>
              <a:t>temporalWPT</a:t>
            </a:r>
            <a:r>
              <a:rPr lang="en-US" sz="1200" dirty="0" smtClean="0">
                <a:solidFill>
                  <a:srgbClr val="000000"/>
                </a:solidFill>
              </a:rPr>
              <a:t> of B1 and all the </a:t>
            </a:r>
            <a:r>
              <a:rPr lang="en-US" sz="1200" dirty="0" err="1" smtClean="0">
                <a:solidFill>
                  <a:srgbClr val="000000"/>
                </a:solidFill>
              </a:rPr>
              <a:t>temporalWPT</a:t>
            </a:r>
            <a:r>
              <a:rPr lang="en-US" sz="1200" dirty="0" smtClean="0">
                <a:solidFill>
                  <a:srgbClr val="000000"/>
                </a:solidFill>
              </a:rPr>
              <a:t> of B1 have an inverse </a:t>
            </a:r>
            <a:r>
              <a:rPr lang="en-US" sz="1200" dirty="0" err="1" smtClean="0">
                <a:solidFill>
                  <a:srgbClr val="000000"/>
                </a:solidFill>
              </a:rPr>
              <a:t>BeforeAfterType</a:t>
            </a:r>
            <a:r>
              <a:rPr lang="en-US" sz="1200" dirty="0" smtClean="0">
                <a:solidFill>
                  <a:srgbClr val="000000"/>
                </a:solidFill>
              </a:rPr>
              <a:t> with every </a:t>
            </a:r>
            <a:r>
              <a:rPr lang="en-US" sz="1200" dirty="0" err="1" smtClean="0">
                <a:solidFill>
                  <a:srgbClr val="000000"/>
                </a:solidFill>
              </a:rPr>
              <a:t>temporalWPT</a:t>
            </a:r>
            <a:r>
              <a:rPr lang="en-US" sz="1200" dirty="0" smtClean="0">
                <a:solidFill>
                  <a:srgbClr val="000000"/>
                </a:solidFill>
              </a:rPr>
              <a:t> of A1, then A1 must be a </a:t>
            </a:r>
            <a:r>
              <a:rPr lang="en-US" sz="1200" dirty="0" err="1" smtClean="0">
                <a:solidFill>
                  <a:srgbClr val="000000"/>
                </a:solidFill>
              </a:rPr>
              <a:t>BeforeAfterType</a:t>
            </a:r>
            <a:r>
              <a:rPr lang="en-US" sz="1200" dirty="0" smtClean="0">
                <a:solidFill>
                  <a:srgbClr val="000000"/>
                </a:solidFill>
              </a:rPr>
              <a:t> of B1 (Note 2)</a:t>
            </a:r>
          </a:p>
          <a:p>
            <a:pPr marL="228600" indent="-228600"/>
            <a:endParaRPr lang="en-US" sz="1200" dirty="0" smtClean="0">
              <a:solidFill>
                <a:srgbClr val="000000"/>
              </a:solidFill>
            </a:endParaRPr>
          </a:p>
          <a:p>
            <a:pPr marL="228600" indent="-228600">
              <a:buFont typeface="+mj-lt"/>
              <a:buAutoNum type="arabicPeriod"/>
            </a:pPr>
            <a:endParaRPr lang="en-US" sz="1200" dirty="0">
              <a:solidFill>
                <a:srgbClr val="000000"/>
              </a:solidFill>
            </a:endParaRPr>
          </a:p>
        </p:txBody>
      </p:sp>
      <p:grpSp>
        <p:nvGrpSpPr>
          <p:cNvPr id="3" name="Group 133"/>
          <p:cNvGrpSpPr/>
          <p:nvPr/>
        </p:nvGrpSpPr>
        <p:grpSpPr>
          <a:xfrm>
            <a:off x="2209800" y="1495708"/>
            <a:ext cx="4953000" cy="1399892"/>
            <a:chOff x="304800" y="1295400"/>
            <a:chExt cx="4953000" cy="1399892"/>
          </a:xfrm>
        </p:grpSpPr>
        <p:grpSp>
          <p:nvGrpSpPr>
            <p:cNvPr id="5" name="Group 22"/>
            <p:cNvGrpSpPr/>
            <p:nvPr/>
          </p:nvGrpSpPr>
          <p:grpSpPr>
            <a:xfrm>
              <a:off x="304800" y="1295400"/>
              <a:ext cx="4953000" cy="1399892"/>
              <a:chOff x="149819" y="1196982"/>
              <a:chExt cx="4875262" cy="1496701"/>
            </a:xfrm>
          </p:grpSpPr>
          <p:sp>
            <p:nvSpPr>
              <p:cNvPr id="122" name="Oval 121"/>
              <p:cNvSpPr/>
              <p:nvPr/>
            </p:nvSpPr>
            <p:spPr>
              <a:xfrm>
                <a:off x="10668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A1</a:t>
                </a:r>
                <a:endParaRPr lang="en-US" sz="1100" dirty="0">
                  <a:solidFill>
                    <a:schemeClr val="tx1"/>
                  </a:solidFill>
                </a:endParaRPr>
              </a:p>
            </p:txBody>
          </p:sp>
          <p:sp>
            <p:nvSpPr>
              <p:cNvPr id="123" name="Oval 122"/>
              <p:cNvSpPr/>
              <p:nvPr/>
            </p:nvSpPr>
            <p:spPr>
              <a:xfrm>
                <a:off x="3048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1.1</a:t>
                </a:r>
                <a:endParaRPr lang="en-US" sz="1100" dirty="0">
                  <a:solidFill>
                    <a:schemeClr val="tx1"/>
                  </a:solidFill>
                </a:endParaRPr>
              </a:p>
            </p:txBody>
          </p:sp>
          <p:sp>
            <p:nvSpPr>
              <p:cNvPr id="124" name="Oval 123"/>
              <p:cNvSpPr/>
              <p:nvPr/>
            </p:nvSpPr>
            <p:spPr>
              <a:xfrm>
                <a:off x="19050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a:t>
                </a:r>
              </a:p>
              <a:p>
                <a:pPr algn="ctr"/>
                <a:r>
                  <a:rPr lang="en-US" sz="1100" dirty="0" smtClean="0">
                    <a:solidFill>
                      <a:schemeClr val="tx1"/>
                    </a:solidFill>
                  </a:rPr>
                  <a:t>1.2</a:t>
                </a:r>
                <a:endParaRPr lang="en-US" sz="1100" dirty="0">
                  <a:solidFill>
                    <a:schemeClr val="tx1"/>
                  </a:solidFill>
                </a:endParaRPr>
              </a:p>
            </p:txBody>
          </p:sp>
          <p:cxnSp>
            <p:nvCxnSpPr>
              <p:cNvPr id="125" name="Straight Connector 124"/>
              <p:cNvCxnSpPr>
                <a:endCxn id="123" idx="0"/>
              </p:cNvCxnSpPr>
              <p:nvPr/>
            </p:nvCxnSpPr>
            <p:spPr>
              <a:xfrm flipH="1">
                <a:off x="571500" y="1779283"/>
                <a:ext cx="762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24" idx="0"/>
              </p:cNvCxnSpPr>
              <p:nvPr/>
            </p:nvCxnSpPr>
            <p:spPr>
              <a:xfrm>
                <a:off x="1333500"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3505200" y="12458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B1</a:t>
                </a:r>
                <a:endParaRPr lang="en-US" sz="1100" dirty="0">
                  <a:solidFill>
                    <a:schemeClr val="tx1"/>
                  </a:solidFill>
                </a:endParaRPr>
              </a:p>
            </p:txBody>
          </p:sp>
          <p:sp>
            <p:nvSpPr>
              <p:cNvPr id="128" name="Oval 127"/>
              <p:cNvSpPr/>
              <p:nvPr/>
            </p:nvSpPr>
            <p:spPr>
              <a:xfrm>
                <a:off x="27432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.1</a:t>
                </a:r>
                <a:endParaRPr lang="en-US" sz="1100" dirty="0">
                  <a:solidFill>
                    <a:schemeClr val="tx1"/>
                  </a:solidFill>
                </a:endParaRPr>
              </a:p>
            </p:txBody>
          </p:sp>
          <p:sp>
            <p:nvSpPr>
              <p:cNvPr id="129" name="Oval 128"/>
              <p:cNvSpPr/>
              <p:nvPr/>
            </p:nvSpPr>
            <p:spPr>
              <a:xfrm>
                <a:off x="4343400" y="2160283"/>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a:t>
                </a:r>
              </a:p>
              <a:p>
                <a:pPr algn="ctr"/>
                <a:r>
                  <a:rPr lang="en-US" sz="1100" dirty="0">
                    <a:solidFill>
                      <a:schemeClr val="tx1"/>
                    </a:solidFill>
                  </a:rPr>
                  <a:t>1</a:t>
                </a:r>
                <a:r>
                  <a:rPr lang="en-US" sz="1100" dirty="0" smtClean="0">
                    <a:solidFill>
                      <a:schemeClr val="tx1"/>
                    </a:solidFill>
                  </a:rPr>
                  <a:t>.2</a:t>
                </a:r>
                <a:endParaRPr lang="en-US" sz="1100" dirty="0">
                  <a:solidFill>
                    <a:schemeClr val="tx1"/>
                  </a:solidFill>
                </a:endParaRPr>
              </a:p>
            </p:txBody>
          </p:sp>
          <p:cxnSp>
            <p:nvCxnSpPr>
              <p:cNvPr id="130" name="Straight Connector 129"/>
              <p:cNvCxnSpPr>
                <a:stCxn id="127" idx="4"/>
                <a:endCxn id="128" idx="0"/>
              </p:cNvCxnSpPr>
              <p:nvPr/>
            </p:nvCxnSpPr>
            <p:spPr>
              <a:xfrm flipH="1">
                <a:off x="3009900" y="1779283"/>
                <a:ext cx="76200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7" idx="4"/>
                <a:endCxn id="129" idx="0"/>
              </p:cNvCxnSpPr>
              <p:nvPr/>
            </p:nvCxnSpPr>
            <p:spPr>
              <a:xfrm>
                <a:off x="3771901" y="1779283"/>
                <a:ext cx="838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600200" y="1512583"/>
                <a:ext cx="1905000" cy="0"/>
              </a:xfrm>
              <a:prstGeom prst="straightConnector1">
                <a:avLst/>
              </a:prstGeom>
              <a:ln w="508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5" name="TextBox 134"/>
              <p:cNvSpPr txBox="1"/>
              <p:nvPr/>
            </p:nvSpPr>
            <p:spPr>
              <a:xfrm>
                <a:off x="2019410" y="1245883"/>
                <a:ext cx="1191588" cy="279702"/>
              </a:xfrm>
              <a:prstGeom prst="rect">
                <a:avLst/>
              </a:prstGeom>
              <a:noFill/>
            </p:spPr>
            <p:txBody>
              <a:bodyPr wrap="none" rtlCol="0">
                <a:spAutoFit/>
              </a:bodyPr>
              <a:lstStyle/>
              <a:p>
                <a:r>
                  <a:rPr lang="en-US" sz="1100" kern="0" dirty="0" err="1" smtClean="0"/>
                  <a:t>BeforeAfterType</a:t>
                </a:r>
                <a:endParaRPr lang="en-US" sz="1100" dirty="0"/>
              </a:p>
            </p:txBody>
          </p:sp>
          <p:sp>
            <p:nvSpPr>
              <p:cNvPr id="139" name="TextBox 138"/>
              <p:cNvSpPr txBox="1"/>
              <p:nvPr/>
            </p:nvSpPr>
            <p:spPr>
              <a:xfrm>
                <a:off x="149819" y="1201579"/>
                <a:ext cx="840782" cy="263248"/>
              </a:xfrm>
              <a:prstGeom prst="rect">
                <a:avLst/>
              </a:prstGeom>
              <a:noFill/>
              <a:ln>
                <a:solidFill>
                  <a:schemeClr val="accent1">
                    <a:shade val="95000"/>
                    <a:satMod val="105000"/>
                  </a:schemeClr>
                </a:solidFill>
              </a:ln>
            </p:spPr>
            <p:txBody>
              <a:bodyPr wrap="square" rtlCol="0">
                <a:spAutoFit/>
              </a:bodyPr>
              <a:lstStyle/>
              <a:p>
                <a:r>
                  <a:rPr lang="en-US" sz="1000" dirty="0" err="1" smtClean="0"/>
                  <a:t>BeforeType</a:t>
                </a:r>
                <a:endParaRPr lang="en-US" sz="1000" dirty="0" smtClean="0"/>
              </a:p>
            </p:txBody>
          </p:sp>
          <p:sp>
            <p:nvSpPr>
              <p:cNvPr id="140" name="TextBox 139"/>
              <p:cNvSpPr txBox="1"/>
              <p:nvPr/>
            </p:nvSpPr>
            <p:spPr>
              <a:xfrm>
                <a:off x="4076700" y="1196982"/>
                <a:ext cx="948381" cy="263248"/>
              </a:xfrm>
              <a:prstGeom prst="rect">
                <a:avLst/>
              </a:prstGeom>
              <a:noFill/>
              <a:ln>
                <a:solidFill>
                  <a:schemeClr val="accent1">
                    <a:shade val="95000"/>
                    <a:satMod val="105000"/>
                  </a:schemeClr>
                </a:solidFill>
              </a:ln>
            </p:spPr>
            <p:txBody>
              <a:bodyPr wrap="square" rtlCol="0">
                <a:spAutoFit/>
              </a:bodyPr>
              <a:lstStyle/>
              <a:p>
                <a:r>
                  <a:rPr lang="en-US" sz="1000" dirty="0" err="1" smtClean="0"/>
                  <a:t>AfterType</a:t>
                </a:r>
                <a:endParaRPr lang="en-US" sz="1000" dirty="0" smtClean="0"/>
              </a:p>
            </p:txBody>
          </p:sp>
        </p:grpSp>
        <p:sp>
          <p:nvSpPr>
            <p:cNvPr id="136" name="TextBox 135"/>
            <p:cNvSpPr txBox="1"/>
            <p:nvPr/>
          </p:nvSpPr>
          <p:spPr>
            <a:xfrm>
              <a:off x="1004116" y="2118851"/>
              <a:ext cx="1041885" cy="276999"/>
            </a:xfrm>
            <a:prstGeom prst="rect">
              <a:avLst/>
            </a:prstGeom>
            <a:noFill/>
            <a:ln>
              <a:solidFill>
                <a:schemeClr val="accent1">
                  <a:shade val="95000"/>
                  <a:satMod val="105000"/>
                </a:schemeClr>
              </a:solidFill>
            </a:ln>
          </p:spPr>
          <p:txBody>
            <a:bodyPr wrap="square" rtlCol="0">
              <a:spAutoFit/>
            </a:bodyPr>
            <a:lstStyle/>
            <a:p>
              <a:r>
                <a:rPr lang="en-US" sz="600" dirty="0" smtClean="0"/>
                <a:t>SST /</a:t>
              </a:r>
            </a:p>
            <a:p>
              <a:r>
                <a:rPr lang="en-US" sz="600" dirty="0" err="1" smtClean="0"/>
                <a:t>TemporalWholePartType</a:t>
              </a:r>
              <a:endParaRPr lang="en-US" sz="600" dirty="0" smtClean="0"/>
            </a:p>
          </p:txBody>
        </p:sp>
        <p:cxnSp>
          <p:nvCxnSpPr>
            <p:cNvPr id="268" name="Curved Connector 267"/>
            <p:cNvCxnSpPr/>
            <p:nvPr/>
          </p:nvCxnSpPr>
          <p:spPr>
            <a:xfrm rot="16200000" flipH="1">
              <a:off x="2031840" y="1504951"/>
              <a:ext cx="78115" cy="2249815"/>
            </a:xfrm>
            <a:prstGeom prst="curvedConnector3">
              <a:avLst>
                <a:gd name="adj1" fmla="val 3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9" name="Curved Connector 268"/>
            <p:cNvCxnSpPr/>
            <p:nvPr/>
          </p:nvCxnSpPr>
          <p:spPr>
            <a:xfrm rot="5400000" flipH="1" flipV="1">
              <a:off x="3443454" y="1504952"/>
              <a:ext cx="78115" cy="2249815"/>
            </a:xfrm>
            <a:prstGeom prst="curvedConnector3">
              <a:avLst>
                <a:gd name="adj1" fmla="val -292645"/>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0" name="Curved Connector 269"/>
            <p:cNvCxnSpPr/>
            <p:nvPr/>
          </p:nvCxnSpPr>
          <p:spPr>
            <a:xfrm rot="16200000" flipH="1">
              <a:off x="2776705" y="649617"/>
              <a:ext cx="12700" cy="4038600"/>
            </a:xfrm>
            <a:prstGeom prst="curvedConnector3">
              <a:avLst>
                <a:gd name="adj1" fmla="val 357978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71" name="Straight Arrow Connector 270"/>
            <p:cNvCxnSpPr/>
            <p:nvPr/>
          </p:nvCxnSpPr>
          <p:spPr>
            <a:xfrm>
              <a:off x="2546190" y="2590802"/>
              <a:ext cx="4610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
        <p:nvSpPr>
          <p:cNvPr id="141" name="TextBox 140"/>
          <p:cNvSpPr txBox="1"/>
          <p:nvPr/>
        </p:nvSpPr>
        <p:spPr>
          <a:xfrm>
            <a:off x="3429000" y="6230779"/>
            <a:ext cx="3048000" cy="400110"/>
          </a:xfrm>
          <a:prstGeom prst="rect">
            <a:avLst/>
          </a:prstGeom>
          <a:noFill/>
        </p:spPr>
        <p:txBody>
          <a:bodyPr wrap="square" rtlCol="0">
            <a:spAutoFit/>
          </a:bodyPr>
          <a:lstStyle/>
          <a:p>
            <a:r>
              <a:rPr lang="en-US" sz="1000" dirty="0" smtClean="0"/>
              <a:t>Note 1: SST assumes complete subsets</a:t>
            </a:r>
          </a:p>
          <a:p>
            <a:r>
              <a:rPr lang="en-US" sz="1000" dirty="0" smtClean="0"/>
              <a:t>Note 2: temporal WPT assumes complete parts</a:t>
            </a:r>
          </a:p>
        </p:txBody>
      </p:sp>
      <p:sp>
        <p:nvSpPr>
          <p:cNvPr id="142" name="TextBox 141"/>
          <p:cNvSpPr txBox="1"/>
          <p:nvPr/>
        </p:nvSpPr>
        <p:spPr>
          <a:xfrm>
            <a:off x="5410200" y="2313801"/>
            <a:ext cx="1041885" cy="276999"/>
          </a:xfrm>
          <a:prstGeom prst="rect">
            <a:avLst/>
          </a:prstGeom>
          <a:noFill/>
          <a:ln>
            <a:solidFill>
              <a:schemeClr val="accent1">
                <a:shade val="95000"/>
                <a:satMod val="105000"/>
              </a:schemeClr>
            </a:solidFill>
          </a:ln>
        </p:spPr>
        <p:txBody>
          <a:bodyPr wrap="square" rtlCol="0">
            <a:spAutoFit/>
          </a:bodyPr>
          <a:lstStyle/>
          <a:p>
            <a:r>
              <a:rPr lang="en-US" sz="600" dirty="0" smtClean="0"/>
              <a:t>SST /</a:t>
            </a:r>
          </a:p>
          <a:p>
            <a:r>
              <a:rPr lang="en-US" sz="600" dirty="0" err="1" smtClean="0"/>
              <a:t>TemporalWholePartType</a:t>
            </a:r>
            <a:endParaRPr lang="en-US" sz="600" dirty="0" smtClean="0"/>
          </a:p>
        </p:txBody>
      </p:sp>
    </p:spTree>
    <p:extLst>
      <p:ext uri="{BB962C8B-B14F-4D97-AF65-F5344CB8AC3E}">
        <p14:creationId xmlns:p14="http://schemas.microsoft.com/office/powerpoint/2010/main" val="618906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Predicate Calculus of Activity Traceability – Rules</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35</a:t>
            </a:fld>
            <a:endParaRPr lang="en-US">
              <a:solidFill>
                <a:srgbClr val="000000"/>
              </a:solidFill>
            </a:endParaRPr>
          </a:p>
        </p:txBody>
      </p:sp>
      <p:graphicFrame>
        <p:nvGraphicFramePr>
          <p:cNvPr id="7" name="Object 6"/>
          <p:cNvGraphicFramePr>
            <a:graphicFrameLocks noGrp="1" noChangeAspect="1"/>
          </p:cNvGraphicFramePr>
          <p:nvPr/>
        </p:nvGraphicFramePr>
        <p:xfrm>
          <a:off x="76200" y="1447801"/>
          <a:ext cx="8923338" cy="2147557"/>
        </p:xfrm>
        <a:graphic>
          <a:graphicData uri="http://schemas.openxmlformats.org/presentationml/2006/ole">
            <mc:AlternateContent xmlns:mc="http://schemas.openxmlformats.org/markup-compatibility/2006">
              <mc:Choice xmlns:v="urn:schemas-microsoft-com:vml" Requires="v">
                <p:oleObj spid="_x0000_s251908" name="Equation" r:id="rId3" imgW="6019560" imgH="1447560" progId="Equation.DSMT4">
                  <p:embed/>
                </p:oleObj>
              </mc:Choice>
              <mc:Fallback>
                <p:oleObj name="Equation" r:id="rId3" imgW="6019560" imgH="1447560" progId="Equation.DSMT4">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1"/>
                        <a:ext cx="8923338" cy="2147557"/>
                      </a:xfrm>
                      <a:prstGeom prst="rect">
                        <a:avLst/>
                      </a:prstGeom>
                      <a:solidFill>
                        <a:srgbClr val="EAEAEA"/>
                      </a:solidFill>
                      <a:ln w="19050">
                        <a:solidFill>
                          <a:schemeClr val="accent2"/>
                        </a:solidFill>
                        <a:miter lim="800000"/>
                        <a:headEnd/>
                        <a:tailEnd/>
                      </a:ln>
                    </p:spPr>
                  </p:pic>
                </p:oleObj>
              </mc:Fallback>
            </mc:AlternateContent>
          </a:graphicData>
        </a:graphic>
      </p:graphicFrame>
      <p:graphicFrame>
        <p:nvGraphicFramePr>
          <p:cNvPr id="8" name="Object 6"/>
          <p:cNvGraphicFramePr>
            <a:graphicFrameLocks noGrp="1" noChangeAspect="1"/>
          </p:cNvGraphicFramePr>
          <p:nvPr/>
        </p:nvGraphicFramePr>
        <p:xfrm>
          <a:off x="1992262" y="3962400"/>
          <a:ext cx="5287286" cy="2743200"/>
        </p:xfrm>
        <a:graphic>
          <a:graphicData uri="http://schemas.openxmlformats.org/presentationml/2006/ole">
            <mc:AlternateContent xmlns:mc="http://schemas.openxmlformats.org/markup-compatibility/2006">
              <mc:Choice xmlns:v="urn:schemas-microsoft-com:vml" Requires="v">
                <p:oleObj spid="_x0000_s251909" name="Equation" r:id="rId5" imgW="4317840" imgH="2234880" progId="Equation.DSMT4">
                  <p:embed/>
                </p:oleObj>
              </mc:Choice>
              <mc:Fallback>
                <p:oleObj name="Equation" r:id="rId5" imgW="4317840" imgH="2234880" progId="Equation.DSMT4">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262" y="3962400"/>
                        <a:ext cx="5287286" cy="2743200"/>
                      </a:xfrm>
                      <a:prstGeom prst="rect">
                        <a:avLst/>
                      </a:prstGeom>
                      <a:solidFill>
                        <a:srgbClr val="EAEAEA"/>
                      </a:solidFill>
                      <a:ln w="19050">
                        <a:solidFill>
                          <a:schemeClr val="accent2"/>
                        </a:solidFill>
                        <a:miter lim="800000"/>
                        <a:headEnd/>
                        <a:tailEnd/>
                      </a:ln>
                    </p:spPr>
                  </p:pic>
                </p:oleObj>
              </mc:Fallback>
            </mc:AlternateContent>
          </a:graphicData>
        </a:graphic>
      </p:graphicFrame>
      <p:sp>
        <p:nvSpPr>
          <p:cNvPr id="9" name="TextBox 8"/>
          <p:cNvSpPr txBox="1"/>
          <p:nvPr/>
        </p:nvSpPr>
        <p:spPr>
          <a:xfrm>
            <a:off x="3810000" y="1143000"/>
            <a:ext cx="1441420" cy="369332"/>
          </a:xfrm>
          <a:prstGeom prst="rect">
            <a:avLst/>
          </a:prstGeom>
          <a:noFill/>
        </p:spPr>
        <p:txBody>
          <a:bodyPr wrap="none" rtlCol="0">
            <a:spAutoFit/>
          </a:bodyPr>
          <a:lstStyle/>
          <a:p>
            <a:r>
              <a:rPr lang="en-US" dirty="0" smtClean="0"/>
              <a:t>Consistency</a:t>
            </a:r>
            <a:endParaRPr lang="en-US" dirty="0"/>
          </a:p>
        </p:txBody>
      </p:sp>
      <p:sp>
        <p:nvSpPr>
          <p:cNvPr id="10" name="TextBox 9"/>
          <p:cNvSpPr txBox="1"/>
          <p:nvPr/>
        </p:nvSpPr>
        <p:spPr>
          <a:xfrm>
            <a:off x="3581400" y="3657600"/>
            <a:ext cx="1723549" cy="369332"/>
          </a:xfrm>
          <a:prstGeom prst="rect">
            <a:avLst/>
          </a:prstGeom>
          <a:noFill/>
        </p:spPr>
        <p:txBody>
          <a:bodyPr wrap="none" rtlCol="0">
            <a:spAutoFit/>
          </a:bodyPr>
          <a:lstStyle/>
          <a:p>
            <a:r>
              <a:rPr lang="en-US" dirty="0" smtClean="0"/>
              <a:t>Completeness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“what the customer wanted”</a:t>
            </a:r>
            <a:endParaRPr lang="en-US" dirty="0"/>
          </a:p>
        </p:txBody>
      </p:sp>
      <p:sp>
        <p:nvSpPr>
          <p:cNvPr id="3" name="Slide Number Placeholder 2"/>
          <p:cNvSpPr>
            <a:spLocks noGrp="1"/>
          </p:cNvSpPr>
          <p:nvPr>
            <p:ph type="sldNum" sz="quarter" idx="12"/>
          </p:nvPr>
        </p:nvSpPr>
        <p:spPr/>
        <p:txBody>
          <a:bodyPr/>
          <a:lstStyle/>
          <a:p>
            <a:pPr>
              <a:defRPr/>
            </a:pPr>
            <a:fld id="{AFB4A710-FF12-42F0-BBC6-3F2C9A55CA47}" type="slidenum">
              <a:rPr lang="en-US" smtClean="0"/>
              <a:pPr>
                <a:defRPr/>
              </a:pPr>
              <a:t>4</a:t>
            </a:fld>
            <a:endParaRPr lang="en-US"/>
          </a:p>
        </p:txBody>
      </p:sp>
      <p:pic>
        <p:nvPicPr>
          <p:cNvPr id="8193" name="Picture 1"/>
          <p:cNvPicPr>
            <a:picLocks noChangeAspect="1" noChangeArrowheads="1"/>
          </p:cNvPicPr>
          <p:nvPr/>
        </p:nvPicPr>
        <p:blipFill>
          <a:blip r:embed="rId2" cstate="print"/>
          <a:srcRect/>
          <a:stretch>
            <a:fillRect/>
          </a:stretch>
        </p:blipFill>
        <p:spPr bwMode="auto">
          <a:xfrm>
            <a:off x="762000" y="1295399"/>
            <a:ext cx="7391400" cy="53600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28"/>
          <p:cNvSpPr txBox="1">
            <a:spLocks noGrp="1"/>
          </p:cNvSpPr>
          <p:nvPr/>
        </p:nvSpPr>
        <p:spPr bwMode="auto">
          <a:xfrm>
            <a:off x="8569476" y="6694290"/>
            <a:ext cx="574524" cy="163711"/>
          </a:xfrm>
          <a:prstGeom prst="rect">
            <a:avLst/>
          </a:prstGeom>
          <a:noFill/>
          <a:ln w="9525">
            <a:noFill/>
            <a:miter lim="800000"/>
            <a:headEnd/>
            <a:tailEnd/>
          </a:ln>
        </p:spPr>
        <p:txBody>
          <a:bodyPr lIns="91432" tIns="45716" rIns="91432" bIns="45716" anchor="ctr"/>
          <a:lstStyle/>
          <a:p>
            <a:pPr algn="r" defTabSz="914485"/>
            <a:fld id="{EB0F3CC7-323D-41B0-908B-276E2D6700B8}" type="slidenum">
              <a:rPr lang="en-US">
                <a:solidFill>
                  <a:srgbClr val="7F7F7F"/>
                </a:solidFill>
                <a:latin typeface="Calibri" pitchFamily="34" charset="0"/>
              </a:rPr>
              <a:pPr algn="r" defTabSz="914485"/>
              <a:t>5</a:t>
            </a:fld>
            <a:endParaRPr lang="en-US" dirty="0">
              <a:solidFill>
                <a:srgbClr val="7F7F7F"/>
              </a:solidFill>
              <a:latin typeface="Calibri" pitchFamily="34" charset="0"/>
            </a:endParaRPr>
          </a:p>
        </p:txBody>
      </p:sp>
      <p:sp>
        <p:nvSpPr>
          <p:cNvPr id="376836" name="Rectangle 64"/>
          <p:cNvSpPr>
            <a:spLocks noGrp="1"/>
          </p:cNvSpPr>
          <p:nvPr>
            <p:ph type="title"/>
          </p:nvPr>
        </p:nvSpPr>
        <p:spPr/>
        <p:txBody>
          <a:bodyPr/>
          <a:lstStyle/>
          <a:p>
            <a:r>
              <a:rPr lang="en-US" dirty="0" smtClean="0">
                <a:solidFill>
                  <a:schemeClr val="bg1"/>
                </a:solidFill>
              </a:rPr>
              <a:t>Traceability = Reification</a:t>
            </a:r>
            <a:r>
              <a:rPr lang="en-US" baseline="30000" dirty="0" smtClean="0">
                <a:solidFill>
                  <a:schemeClr val="bg1"/>
                </a:solidFill>
              </a:rPr>
              <a:t>-1</a:t>
            </a:r>
          </a:p>
        </p:txBody>
      </p:sp>
      <p:sp>
        <p:nvSpPr>
          <p:cNvPr id="376837" name="AutoShape 24"/>
          <p:cNvSpPr>
            <a:spLocks noChangeArrowheads="1"/>
          </p:cNvSpPr>
          <p:nvPr/>
        </p:nvSpPr>
        <p:spPr bwMode="auto">
          <a:xfrm>
            <a:off x="2068286" y="0"/>
            <a:ext cx="814917" cy="86618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lgn="ctr">
            <a:noFill/>
            <a:miter lim="800000"/>
            <a:headEnd/>
            <a:tailEnd/>
          </a:ln>
        </p:spPr>
        <p:txBody>
          <a:bodyPr wrap="none" lIns="86493" tIns="43247" rIns="86493" bIns="43247" anchor="ctr"/>
          <a:lstStyle/>
          <a:p>
            <a:endParaRPr lang="en-US"/>
          </a:p>
        </p:txBody>
      </p:sp>
      <p:sp>
        <p:nvSpPr>
          <p:cNvPr id="376838" name="Rectangle 2"/>
          <p:cNvSpPr>
            <a:spLocks noChangeArrowheads="1"/>
          </p:cNvSpPr>
          <p:nvPr/>
        </p:nvSpPr>
        <p:spPr bwMode="auto">
          <a:xfrm>
            <a:off x="0" y="2000250"/>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sp>
        <p:nvSpPr>
          <p:cNvPr id="376839" name="Rectangle 3"/>
          <p:cNvSpPr>
            <a:spLocks noChangeArrowheads="1"/>
          </p:cNvSpPr>
          <p:nvPr/>
        </p:nvSpPr>
        <p:spPr bwMode="auto">
          <a:xfrm>
            <a:off x="0" y="2870895"/>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sp>
        <p:nvSpPr>
          <p:cNvPr id="376840" name="Rectangle 4"/>
          <p:cNvSpPr>
            <a:spLocks noChangeArrowheads="1"/>
          </p:cNvSpPr>
          <p:nvPr/>
        </p:nvSpPr>
        <p:spPr bwMode="auto">
          <a:xfrm>
            <a:off x="0" y="3710286"/>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sp>
        <p:nvSpPr>
          <p:cNvPr id="376841" name="Rectangle 5"/>
          <p:cNvSpPr>
            <a:spLocks noChangeArrowheads="1"/>
          </p:cNvSpPr>
          <p:nvPr/>
        </p:nvSpPr>
        <p:spPr bwMode="auto">
          <a:xfrm>
            <a:off x="0" y="4573489"/>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sp>
        <p:nvSpPr>
          <p:cNvPr id="376842" name="Rectangle 6"/>
          <p:cNvSpPr>
            <a:spLocks noChangeArrowheads="1"/>
          </p:cNvSpPr>
          <p:nvPr/>
        </p:nvSpPr>
        <p:spPr bwMode="auto">
          <a:xfrm>
            <a:off x="0" y="5420321"/>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sp>
        <p:nvSpPr>
          <p:cNvPr id="376843" name="Rectangle 7"/>
          <p:cNvSpPr>
            <a:spLocks noChangeArrowheads="1"/>
          </p:cNvSpPr>
          <p:nvPr/>
        </p:nvSpPr>
        <p:spPr bwMode="auto">
          <a:xfrm>
            <a:off x="0" y="6285013"/>
            <a:ext cx="9144000" cy="389930"/>
          </a:xfrm>
          <a:prstGeom prst="rect">
            <a:avLst/>
          </a:prstGeom>
          <a:solidFill>
            <a:srgbClr val="EAEAEA"/>
          </a:solidFill>
          <a:ln w="9525">
            <a:noFill/>
            <a:miter lim="800000"/>
            <a:headEnd/>
            <a:tailEnd/>
          </a:ln>
        </p:spPr>
        <p:txBody>
          <a:bodyPr wrap="none" lIns="91432" tIns="45716" rIns="91432" bIns="45716" anchor="ctr"/>
          <a:lstStyle/>
          <a:p>
            <a:pPr defTabSz="914485"/>
            <a:endParaRPr lang="en-US" sz="1800" dirty="0"/>
          </a:p>
        </p:txBody>
      </p:sp>
      <p:pic>
        <p:nvPicPr>
          <p:cNvPr id="376844"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6774" y="1876723"/>
            <a:ext cx="1201964" cy="656332"/>
          </a:xfrm>
          <a:prstGeom prst="rect">
            <a:avLst/>
          </a:prstGeom>
          <a:noFill/>
          <a:ln w="9525">
            <a:noFill/>
            <a:miter lim="800000"/>
            <a:headEnd/>
            <a:tailEnd/>
          </a:ln>
        </p:spPr>
      </p:pic>
      <p:pic>
        <p:nvPicPr>
          <p:cNvPr id="376845"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86203" y="2729508"/>
            <a:ext cx="1201964" cy="656333"/>
          </a:xfrm>
          <a:prstGeom prst="rect">
            <a:avLst/>
          </a:prstGeom>
          <a:noFill/>
          <a:ln w="9525">
            <a:noFill/>
            <a:miter lim="800000"/>
            <a:headEnd/>
            <a:tailEnd/>
          </a:ln>
        </p:spPr>
      </p:pic>
      <p:pic>
        <p:nvPicPr>
          <p:cNvPr id="376846" name="Picture 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72608" y="3582294"/>
            <a:ext cx="1201964" cy="656332"/>
          </a:xfrm>
          <a:prstGeom prst="rect">
            <a:avLst/>
          </a:prstGeom>
          <a:noFill/>
          <a:ln w="9525">
            <a:noFill/>
            <a:miter lim="800000"/>
            <a:headEnd/>
            <a:tailEnd/>
          </a:ln>
        </p:spPr>
      </p:pic>
      <p:pic>
        <p:nvPicPr>
          <p:cNvPr id="376847"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62036" y="4435078"/>
            <a:ext cx="1201964" cy="656333"/>
          </a:xfrm>
          <a:prstGeom prst="rect">
            <a:avLst/>
          </a:prstGeom>
          <a:noFill/>
          <a:ln w="9525">
            <a:noFill/>
            <a:miter lim="800000"/>
            <a:headEnd/>
            <a:tailEnd/>
          </a:ln>
        </p:spPr>
      </p:pic>
      <p:pic>
        <p:nvPicPr>
          <p:cNvPr id="376848" name="Picture 15" descr="MM900336673[1]"/>
          <p:cNvPicPr>
            <a:picLocks noChangeAspect="1" noChangeArrowheads="1" noCrop="1"/>
          </p:cNvPicPr>
          <p:nvPr/>
        </p:nvPicPr>
        <p:blipFill>
          <a:blip r:embed="rId4" cstate="print"/>
          <a:srcRect/>
          <a:stretch>
            <a:fillRect/>
          </a:stretch>
        </p:blipFill>
        <p:spPr bwMode="auto">
          <a:xfrm>
            <a:off x="4392084" y="6234410"/>
            <a:ext cx="828524" cy="506016"/>
          </a:xfrm>
          <a:prstGeom prst="rect">
            <a:avLst/>
          </a:prstGeom>
          <a:noFill/>
          <a:ln w="9525">
            <a:noFill/>
            <a:miter lim="800000"/>
            <a:headEnd/>
            <a:tailEnd/>
          </a:ln>
        </p:spPr>
      </p:pic>
      <p:sp>
        <p:nvSpPr>
          <p:cNvPr id="376849" name="Text Box 43"/>
          <p:cNvSpPr txBox="1">
            <a:spLocks noChangeArrowheads="1"/>
          </p:cNvSpPr>
          <p:nvPr/>
        </p:nvSpPr>
        <p:spPr bwMode="auto">
          <a:xfrm>
            <a:off x="2057703" y="2113359"/>
            <a:ext cx="864810" cy="186036"/>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IDENTIFIES</a:t>
            </a:r>
          </a:p>
        </p:txBody>
      </p:sp>
      <p:sp>
        <p:nvSpPr>
          <p:cNvPr id="376850" name="Text Box 43"/>
          <p:cNvSpPr txBox="1">
            <a:spLocks noChangeArrowheads="1"/>
          </p:cNvSpPr>
          <p:nvPr/>
        </p:nvSpPr>
        <p:spPr bwMode="auto">
          <a:xfrm>
            <a:off x="2803072" y="2966145"/>
            <a:ext cx="680357" cy="186035"/>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DEFINES</a:t>
            </a:r>
          </a:p>
        </p:txBody>
      </p:sp>
      <p:sp>
        <p:nvSpPr>
          <p:cNvPr id="376851" name="Text Box 43"/>
          <p:cNvSpPr txBox="1">
            <a:spLocks noChangeArrowheads="1"/>
          </p:cNvSpPr>
          <p:nvPr/>
        </p:nvSpPr>
        <p:spPr bwMode="auto">
          <a:xfrm>
            <a:off x="3478893" y="3820419"/>
            <a:ext cx="1062869" cy="186035"/>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REPRESENTS</a:t>
            </a:r>
          </a:p>
        </p:txBody>
      </p:sp>
      <p:sp>
        <p:nvSpPr>
          <p:cNvPr id="376852" name="Text Box 43"/>
          <p:cNvSpPr txBox="1">
            <a:spLocks noChangeArrowheads="1"/>
          </p:cNvSpPr>
          <p:nvPr/>
        </p:nvSpPr>
        <p:spPr bwMode="auto">
          <a:xfrm>
            <a:off x="4153204" y="4673203"/>
            <a:ext cx="819452" cy="186036"/>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SPECIFIES</a:t>
            </a:r>
          </a:p>
        </p:txBody>
      </p:sp>
      <p:sp>
        <p:nvSpPr>
          <p:cNvPr id="376853" name="Text Box 43"/>
          <p:cNvSpPr txBox="1">
            <a:spLocks noChangeArrowheads="1"/>
          </p:cNvSpPr>
          <p:nvPr/>
        </p:nvSpPr>
        <p:spPr bwMode="auto">
          <a:xfrm>
            <a:off x="5324929" y="6407052"/>
            <a:ext cx="1089657" cy="184666"/>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INSTANTIATED</a:t>
            </a:r>
          </a:p>
        </p:txBody>
      </p:sp>
      <p:sp>
        <p:nvSpPr>
          <p:cNvPr id="376854" name="Text Box 43"/>
          <p:cNvSpPr txBox="1">
            <a:spLocks noChangeArrowheads="1"/>
          </p:cNvSpPr>
          <p:nvPr/>
        </p:nvSpPr>
        <p:spPr bwMode="auto">
          <a:xfrm>
            <a:off x="4860775" y="5527476"/>
            <a:ext cx="1047750" cy="186036"/>
          </a:xfrm>
          <a:prstGeom prst="rect">
            <a:avLst/>
          </a:prstGeom>
          <a:noFill/>
          <a:ln w="9525" algn="ctr">
            <a:noFill/>
            <a:miter lim="800000"/>
            <a:headEnd/>
            <a:tailEnd/>
          </a:ln>
        </p:spPr>
        <p:txBody>
          <a:bodyPr wrap="none" lIns="0" tIns="0" rIns="0" bIns="0">
            <a:spAutoFit/>
          </a:bodyPr>
          <a:lstStyle/>
          <a:p>
            <a:pPr defTabSz="914485"/>
            <a:r>
              <a:rPr lang="en-US" sz="1200" i="1" dirty="0">
                <a:solidFill>
                  <a:srgbClr val="000000"/>
                </a:solidFill>
              </a:rPr>
              <a:t>CONFIGURES</a:t>
            </a:r>
          </a:p>
        </p:txBody>
      </p:sp>
      <p:pic>
        <p:nvPicPr>
          <p:cNvPr id="376855" name="Picture 2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49953" y="5287864"/>
            <a:ext cx="1201965" cy="656332"/>
          </a:xfrm>
          <a:prstGeom prst="rect">
            <a:avLst/>
          </a:prstGeom>
          <a:noFill/>
          <a:ln w="9525">
            <a:noFill/>
            <a:miter lim="800000"/>
            <a:headEnd/>
            <a:tailEnd/>
          </a:ln>
        </p:spPr>
      </p:pic>
      <p:sp>
        <p:nvSpPr>
          <p:cNvPr id="376856" name="Text Box 22"/>
          <p:cNvSpPr txBox="1">
            <a:spLocks noChangeArrowheads="1"/>
          </p:cNvSpPr>
          <p:nvPr/>
        </p:nvSpPr>
        <p:spPr bwMode="auto">
          <a:xfrm>
            <a:off x="630465" y="1470423"/>
            <a:ext cx="1363738" cy="415490"/>
          </a:xfrm>
          <a:prstGeom prst="rect">
            <a:avLst/>
          </a:prstGeom>
          <a:noFill/>
          <a:ln w="9525" algn="ctr">
            <a:noFill/>
            <a:miter lim="800000"/>
            <a:headEnd/>
            <a:tailEnd/>
          </a:ln>
        </p:spPr>
        <p:txBody>
          <a:bodyPr lIns="0" tIns="45716" rIns="0" bIns="45716">
            <a:spAutoFit/>
          </a:bodyPr>
          <a:lstStyle/>
          <a:p>
            <a:pPr algn="ctr" defTabSz="914485"/>
            <a:r>
              <a:rPr lang="en-US" sz="1000" b="1" i="1" dirty="0">
                <a:solidFill>
                  <a:srgbClr val="000000"/>
                </a:solidFill>
              </a:rPr>
              <a:t>AN ARCHITECTURAL</a:t>
            </a:r>
          </a:p>
          <a:p>
            <a:pPr algn="ctr" defTabSz="914485"/>
            <a:r>
              <a:rPr lang="en-US" sz="1000" b="1" i="1" dirty="0">
                <a:solidFill>
                  <a:srgbClr val="000000"/>
                </a:solidFill>
              </a:rPr>
              <a:t>DESCRIPTION:</a:t>
            </a:r>
          </a:p>
        </p:txBody>
      </p:sp>
      <p:grpSp>
        <p:nvGrpSpPr>
          <p:cNvPr id="2" name="Group 24"/>
          <p:cNvGrpSpPr>
            <a:grpSpLocks/>
          </p:cNvGrpSpPr>
          <p:nvPr/>
        </p:nvGrpSpPr>
        <p:grpSpPr bwMode="auto">
          <a:xfrm>
            <a:off x="1963965" y="2364880"/>
            <a:ext cx="1492250" cy="425648"/>
            <a:chOff x="4611" y="1879"/>
            <a:chExt cx="940" cy="298"/>
          </a:xfrm>
        </p:grpSpPr>
        <p:sp>
          <p:nvSpPr>
            <p:cNvPr id="376891" name="AutoShape 25"/>
            <p:cNvSpPr>
              <a:spLocks noChangeArrowheads="1"/>
            </p:cNvSpPr>
            <p:nvPr/>
          </p:nvSpPr>
          <p:spPr bwMode="auto">
            <a:xfrm rot="2773132">
              <a:off x="4587" y="1903"/>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92" name="Text Box 62"/>
            <p:cNvSpPr txBox="1">
              <a:spLocks noChangeArrowheads="1"/>
            </p:cNvSpPr>
            <p:nvPr/>
          </p:nvSpPr>
          <p:spPr bwMode="auto">
            <a:xfrm>
              <a:off x="4892" y="1956"/>
              <a:ext cx="659" cy="221"/>
            </a:xfrm>
            <a:prstGeom prst="rect">
              <a:avLst/>
            </a:prstGeom>
            <a:noFill/>
            <a:ln w="9525" algn="ctr">
              <a:noFill/>
              <a:miter lim="800000"/>
              <a:headEnd/>
              <a:tailEnd/>
            </a:ln>
          </p:spPr>
          <p:txBody>
            <a:bodyPr lIns="0" tIns="0" rIns="0" bIns="0">
              <a:spAutoFit/>
            </a:bodyPr>
            <a:lstStyle/>
            <a:p>
              <a:pPr defTabSz="914485"/>
              <a:r>
                <a:rPr lang="en-US" sz="1000" b="1" dirty="0">
                  <a:solidFill>
                    <a:srgbClr val="36478B"/>
                  </a:solidFill>
                </a:rPr>
                <a:t>Rules constrain (requirements)</a:t>
              </a:r>
            </a:p>
          </p:txBody>
        </p:sp>
      </p:grpSp>
      <p:grpSp>
        <p:nvGrpSpPr>
          <p:cNvPr id="3" name="Group 27"/>
          <p:cNvGrpSpPr>
            <a:grpSpLocks/>
          </p:cNvGrpSpPr>
          <p:nvPr/>
        </p:nvGrpSpPr>
        <p:grpSpPr bwMode="auto">
          <a:xfrm>
            <a:off x="108858" y="2480966"/>
            <a:ext cx="1351643" cy="406300"/>
            <a:chOff x="4090" y="2014"/>
            <a:chExt cx="753" cy="284"/>
          </a:xfrm>
        </p:grpSpPr>
        <p:sp>
          <p:nvSpPr>
            <p:cNvPr id="376889" name="AutoShape 28"/>
            <p:cNvSpPr>
              <a:spLocks noChangeArrowheads="1"/>
            </p:cNvSpPr>
            <p:nvPr/>
          </p:nvSpPr>
          <p:spPr bwMode="auto">
            <a:xfrm rot="2773132" flipH="1" flipV="1">
              <a:off x="4584" y="2038"/>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90" name="Text Box 52"/>
            <p:cNvSpPr txBox="1">
              <a:spLocks noChangeArrowheads="1"/>
            </p:cNvSpPr>
            <p:nvPr/>
          </p:nvSpPr>
          <p:spPr bwMode="auto">
            <a:xfrm>
              <a:off x="4090" y="2056"/>
              <a:ext cx="442" cy="215"/>
            </a:xfrm>
            <a:prstGeom prst="rect">
              <a:avLst/>
            </a:prstGeom>
            <a:noFill/>
            <a:ln w="9525" algn="ctr">
              <a:noFill/>
              <a:miter lim="800000"/>
              <a:headEnd/>
              <a:tailEnd/>
            </a:ln>
          </p:spPr>
          <p:txBody>
            <a:bodyPr lIns="0" tIns="0" rIns="0" bIns="0">
              <a:spAutoFit/>
            </a:bodyPr>
            <a:lstStyle/>
            <a:p>
              <a:pPr algn="r" defTabSz="914485"/>
              <a:r>
                <a:rPr lang="en-US" sz="1000" b="1" dirty="0">
                  <a:solidFill>
                    <a:srgbClr val="36478B"/>
                  </a:solidFill>
                </a:rPr>
                <a:t>Traceability</a:t>
              </a:r>
            </a:p>
            <a:p>
              <a:pPr algn="r" defTabSz="914485"/>
              <a:r>
                <a:rPr lang="en-US" sz="1000" dirty="0">
                  <a:solidFill>
                    <a:srgbClr val="36478B"/>
                  </a:solidFill>
                </a:rPr>
                <a:t>(Pedigree)</a:t>
              </a:r>
            </a:p>
          </p:txBody>
        </p:sp>
      </p:grpSp>
      <p:grpSp>
        <p:nvGrpSpPr>
          <p:cNvPr id="4" name="Group 30"/>
          <p:cNvGrpSpPr>
            <a:grpSpLocks/>
          </p:cNvGrpSpPr>
          <p:nvPr/>
        </p:nvGrpSpPr>
        <p:grpSpPr bwMode="auto">
          <a:xfrm>
            <a:off x="2659441" y="3231060"/>
            <a:ext cx="1492250" cy="425648"/>
            <a:chOff x="4611" y="1879"/>
            <a:chExt cx="940" cy="297"/>
          </a:xfrm>
        </p:grpSpPr>
        <p:sp>
          <p:nvSpPr>
            <p:cNvPr id="376887" name="AutoShape 31"/>
            <p:cNvSpPr>
              <a:spLocks noChangeArrowheads="1"/>
            </p:cNvSpPr>
            <p:nvPr/>
          </p:nvSpPr>
          <p:spPr bwMode="auto">
            <a:xfrm rot="2773132">
              <a:off x="4587" y="1903"/>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88" name="Text Box 62"/>
            <p:cNvSpPr txBox="1">
              <a:spLocks noChangeArrowheads="1"/>
            </p:cNvSpPr>
            <p:nvPr/>
          </p:nvSpPr>
          <p:spPr bwMode="auto">
            <a:xfrm>
              <a:off x="4892" y="1956"/>
              <a:ext cx="659" cy="220"/>
            </a:xfrm>
            <a:prstGeom prst="rect">
              <a:avLst/>
            </a:prstGeom>
            <a:noFill/>
            <a:ln w="9525" algn="ctr">
              <a:noFill/>
              <a:miter lim="800000"/>
              <a:headEnd/>
              <a:tailEnd/>
            </a:ln>
          </p:spPr>
          <p:txBody>
            <a:bodyPr lIns="0" tIns="0" rIns="0" bIns="0">
              <a:spAutoFit/>
            </a:bodyPr>
            <a:lstStyle/>
            <a:p>
              <a:pPr defTabSz="914485"/>
              <a:r>
                <a:rPr lang="en-US" sz="1000" b="1" dirty="0">
                  <a:solidFill>
                    <a:srgbClr val="36478B"/>
                  </a:solidFill>
                </a:rPr>
                <a:t>Rules constrain (requirements)</a:t>
              </a:r>
            </a:p>
          </p:txBody>
        </p:sp>
      </p:grpSp>
      <p:grpSp>
        <p:nvGrpSpPr>
          <p:cNvPr id="5" name="Group 33"/>
          <p:cNvGrpSpPr>
            <a:grpSpLocks/>
          </p:cNvGrpSpPr>
          <p:nvPr/>
        </p:nvGrpSpPr>
        <p:grpSpPr bwMode="auto">
          <a:xfrm>
            <a:off x="804334" y="3348633"/>
            <a:ext cx="1351643" cy="404813"/>
            <a:chOff x="4090" y="2014"/>
            <a:chExt cx="753" cy="284"/>
          </a:xfrm>
        </p:grpSpPr>
        <p:sp>
          <p:nvSpPr>
            <p:cNvPr id="376885" name="AutoShape 34"/>
            <p:cNvSpPr>
              <a:spLocks noChangeArrowheads="1"/>
            </p:cNvSpPr>
            <p:nvPr/>
          </p:nvSpPr>
          <p:spPr bwMode="auto">
            <a:xfrm rot="2773132" flipH="1" flipV="1">
              <a:off x="4584" y="2038"/>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86" name="Text Box 52"/>
            <p:cNvSpPr txBox="1">
              <a:spLocks noChangeArrowheads="1"/>
            </p:cNvSpPr>
            <p:nvPr/>
          </p:nvSpPr>
          <p:spPr bwMode="auto">
            <a:xfrm>
              <a:off x="4090" y="2056"/>
              <a:ext cx="442" cy="216"/>
            </a:xfrm>
            <a:prstGeom prst="rect">
              <a:avLst/>
            </a:prstGeom>
            <a:noFill/>
            <a:ln w="9525" algn="ctr">
              <a:noFill/>
              <a:miter lim="800000"/>
              <a:headEnd/>
              <a:tailEnd/>
            </a:ln>
          </p:spPr>
          <p:txBody>
            <a:bodyPr lIns="0" tIns="0" rIns="0" bIns="0">
              <a:spAutoFit/>
            </a:bodyPr>
            <a:lstStyle/>
            <a:p>
              <a:pPr algn="r" defTabSz="914485"/>
              <a:r>
                <a:rPr lang="en-US" sz="1000" b="1" dirty="0">
                  <a:solidFill>
                    <a:srgbClr val="36478B"/>
                  </a:solidFill>
                </a:rPr>
                <a:t>Traceability</a:t>
              </a:r>
            </a:p>
            <a:p>
              <a:pPr algn="r" defTabSz="914485"/>
              <a:r>
                <a:rPr lang="en-US" sz="1000" dirty="0">
                  <a:solidFill>
                    <a:srgbClr val="36478B"/>
                  </a:solidFill>
                </a:rPr>
                <a:t>(Pedigree)</a:t>
              </a:r>
            </a:p>
          </p:txBody>
        </p:sp>
      </p:grpSp>
      <p:grpSp>
        <p:nvGrpSpPr>
          <p:cNvPr id="6" name="Group 36"/>
          <p:cNvGrpSpPr>
            <a:grpSpLocks/>
          </p:cNvGrpSpPr>
          <p:nvPr/>
        </p:nvGrpSpPr>
        <p:grpSpPr bwMode="auto">
          <a:xfrm>
            <a:off x="3344334" y="4068962"/>
            <a:ext cx="1492250" cy="425648"/>
            <a:chOff x="4611" y="1879"/>
            <a:chExt cx="940" cy="298"/>
          </a:xfrm>
        </p:grpSpPr>
        <p:sp>
          <p:nvSpPr>
            <p:cNvPr id="376883" name="AutoShape 37"/>
            <p:cNvSpPr>
              <a:spLocks noChangeArrowheads="1"/>
            </p:cNvSpPr>
            <p:nvPr/>
          </p:nvSpPr>
          <p:spPr bwMode="auto">
            <a:xfrm rot="2773132">
              <a:off x="4587" y="1903"/>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84" name="Text Box 62"/>
            <p:cNvSpPr txBox="1">
              <a:spLocks noChangeArrowheads="1"/>
            </p:cNvSpPr>
            <p:nvPr/>
          </p:nvSpPr>
          <p:spPr bwMode="auto">
            <a:xfrm>
              <a:off x="4892" y="1956"/>
              <a:ext cx="659" cy="221"/>
            </a:xfrm>
            <a:prstGeom prst="rect">
              <a:avLst/>
            </a:prstGeom>
            <a:noFill/>
            <a:ln w="9525" algn="ctr">
              <a:noFill/>
              <a:miter lim="800000"/>
              <a:headEnd/>
              <a:tailEnd/>
            </a:ln>
          </p:spPr>
          <p:txBody>
            <a:bodyPr lIns="0" tIns="0" rIns="0" bIns="0">
              <a:spAutoFit/>
            </a:bodyPr>
            <a:lstStyle/>
            <a:p>
              <a:pPr defTabSz="914485"/>
              <a:r>
                <a:rPr lang="en-US" sz="1000" b="1" dirty="0">
                  <a:solidFill>
                    <a:srgbClr val="36478B"/>
                  </a:solidFill>
                </a:rPr>
                <a:t>Rules constrain (requirements)</a:t>
              </a:r>
            </a:p>
          </p:txBody>
        </p:sp>
      </p:grpSp>
      <p:grpSp>
        <p:nvGrpSpPr>
          <p:cNvPr id="7" name="Group 39"/>
          <p:cNvGrpSpPr>
            <a:grpSpLocks/>
          </p:cNvGrpSpPr>
          <p:nvPr/>
        </p:nvGrpSpPr>
        <p:grpSpPr bwMode="auto">
          <a:xfrm>
            <a:off x="1490739" y="4185047"/>
            <a:ext cx="1351643" cy="406301"/>
            <a:chOff x="4090" y="2014"/>
            <a:chExt cx="753" cy="284"/>
          </a:xfrm>
        </p:grpSpPr>
        <p:sp>
          <p:nvSpPr>
            <p:cNvPr id="376881" name="AutoShape 40"/>
            <p:cNvSpPr>
              <a:spLocks noChangeArrowheads="1"/>
            </p:cNvSpPr>
            <p:nvPr/>
          </p:nvSpPr>
          <p:spPr bwMode="auto">
            <a:xfrm rot="2773132" flipH="1" flipV="1">
              <a:off x="4584" y="2038"/>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82" name="Text Box 52"/>
            <p:cNvSpPr txBox="1">
              <a:spLocks noChangeArrowheads="1"/>
            </p:cNvSpPr>
            <p:nvPr/>
          </p:nvSpPr>
          <p:spPr bwMode="auto">
            <a:xfrm>
              <a:off x="4090" y="2056"/>
              <a:ext cx="442" cy="215"/>
            </a:xfrm>
            <a:prstGeom prst="rect">
              <a:avLst/>
            </a:prstGeom>
            <a:noFill/>
            <a:ln w="9525" algn="ctr">
              <a:noFill/>
              <a:miter lim="800000"/>
              <a:headEnd/>
              <a:tailEnd/>
            </a:ln>
          </p:spPr>
          <p:txBody>
            <a:bodyPr lIns="0" tIns="0" rIns="0" bIns="0">
              <a:spAutoFit/>
            </a:bodyPr>
            <a:lstStyle/>
            <a:p>
              <a:pPr algn="r" defTabSz="914485"/>
              <a:r>
                <a:rPr lang="en-US" sz="1000" b="1" dirty="0">
                  <a:solidFill>
                    <a:srgbClr val="36478B"/>
                  </a:solidFill>
                </a:rPr>
                <a:t>Traceability</a:t>
              </a:r>
            </a:p>
            <a:p>
              <a:pPr algn="r" defTabSz="914485"/>
              <a:r>
                <a:rPr lang="en-US" sz="1000" dirty="0">
                  <a:solidFill>
                    <a:srgbClr val="36478B"/>
                  </a:solidFill>
                </a:rPr>
                <a:t>(Pedigree)</a:t>
              </a:r>
            </a:p>
          </p:txBody>
        </p:sp>
      </p:grpSp>
      <p:grpSp>
        <p:nvGrpSpPr>
          <p:cNvPr id="8" name="Group 42"/>
          <p:cNvGrpSpPr>
            <a:grpSpLocks/>
          </p:cNvGrpSpPr>
          <p:nvPr/>
        </p:nvGrpSpPr>
        <p:grpSpPr bwMode="auto">
          <a:xfrm>
            <a:off x="4041322" y="4924724"/>
            <a:ext cx="1492250" cy="425648"/>
            <a:chOff x="4611" y="1879"/>
            <a:chExt cx="940" cy="297"/>
          </a:xfrm>
        </p:grpSpPr>
        <p:sp>
          <p:nvSpPr>
            <p:cNvPr id="376879" name="AutoShape 43"/>
            <p:cNvSpPr>
              <a:spLocks noChangeArrowheads="1"/>
            </p:cNvSpPr>
            <p:nvPr/>
          </p:nvSpPr>
          <p:spPr bwMode="auto">
            <a:xfrm rot="2773132">
              <a:off x="4587" y="1903"/>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80" name="Text Box 62"/>
            <p:cNvSpPr txBox="1">
              <a:spLocks noChangeArrowheads="1"/>
            </p:cNvSpPr>
            <p:nvPr/>
          </p:nvSpPr>
          <p:spPr bwMode="auto">
            <a:xfrm>
              <a:off x="4892" y="1956"/>
              <a:ext cx="659" cy="220"/>
            </a:xfrm>
            <a:prstGeom prst="rect">
              <a:avLst/>
            </a:prstGeom>
            <a:noFill/>
            <a:ln w="9525" algn="ctr">
              <a:noFill/>
              <a:miter lim="800000"/>
              <a:headEnd/>
              <a:tailEnd/>
            </a:ln>
          </p:spPr>
          <p:txBody>
            <a:bodyPr lIns="0" tIns="0" rIns="0" bIns="0">
              <a:spAutoFit/>
            </a:bodyPr>
            <a:lstStyle/>
            <a:p>
              <a:pPr defTabSz="914485"/>
              <a:r>
                <a:rPr lang="en-US" sz="1000" b="1" dirty="0">
                  <a:solidFill>
                    <a:srgbClr val="36478B"/>
                  </a:solidFill>
                </a:rPr>
                <a:t>Rules constrain (requirements)</a:t>
              </a:r>
            </a:p>
          </p:txBody>
        </p:sp>
      </p:grpSp>
      <p:grpSp>
        <p:nvGrpSpPr>
          <p:cNvPr id="9" name="Group 45"/>
          <p:cNvGrpSpPr>
            <a:grpSpLocks/>
          </p:cNvGrpSpPr>
          <p:nvPr/>
        </p:nvGrpSpPr>
        <p:grpSpPr bwMode="auto">
          <a:xfrm>
            <a:off x="2187727" y="5042297"/>
            <a:ext cx="1350130" cy="406301"/>
            <a:chOff x="4090" y="2014"/>
            <a:chExt cx="753" cy="284"/>
          </a:xfrm>
        </p:grpSpPr>
        <p:sp>
          <p:nvSpPr>
            <p:cNvPr id="376877" name="AutoShape 46"/>
            <p:cNvSpPr>
              <a:spLocks noChangeArrowheads="1"/>
            </p:cNvSpPr>
            <p:nvPr/>
          </p:nvSpPr>
          <p:spPr bwMode="auto">
            <a:xfrm rot="2773132" flipH="1" flipV="1">
              <a:off x="4584" y="2038"/>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78" name="Text Box 52"/>
            <p:cNvSpPr txBox="1">
              <a:spLocks noChangeArrowheads="1"/>
            </p:cNvSpPr>
            <p:nvPr/>
          </p:nvSpPr>
          <p:spPr bwMode="auto">
            <a:xfrm>
              <a:off x="4090" y="2056"/>
              <a:ext cx="442" cy="215"/>
            </a:xfrm>
            <a:prstGeom prst="rect">
              <a:avLst/>
            </a:prstGeom>
            <a:noFill/>
            <a:ln w="9525" algn="ctr">
              <a:noFill/>
              <a:miter lim="800000"/>
              <a:headEnd/>
              <a:tailEnd/>
            </a:ln>
          </p:spPr>
          <p:txBody>
            <a:bodyPr lIns="0" tIns="0" rIns="0" bIns="0">
              <a:spAutoFit/>
            </a:bodyPr>
            <a:lstStyle/>
            <a:p>
              <a:pPr algn="r" defTabSz="914485"/>
              <a:r>
                <a:rPr lang="en-US" sz="1000" b="1" dirty="0">
                  <a:solidFill>
                    <a:srgbClr val="36478B"/>
                  </a:solidFill>
                </a:rPr>
                <a:t>Traceability</a:t>
              </a:r>
            </a:p>
            <a:p>
              <a:pPr algn="r" defTabSz="914485"/>
              <a:r>
                <a:rPr lang="en-US" sz="1000" dirty="0">
                  <a:solidFill>
                    <a:srgbClr val="36478B"/>
                  </a:solidFill>
                </a:rPr>
                <a:t>(Pedigree)</a:t>
              </a:r>
            </a:p>
          </p:txBody>
        </p:sp>
      </p:grpSp>
      <p:grpSp>
        <p:nvGrpSpPr>
          <p:cNvPr id="10" name="Group 48"/>
          <p:cNvGrpSpPr>
            <a:grpSpLocks/>
          </p:cNvGrpSpPr>
          <p:nvPr/>
        </p:nvGrpSpPr>
        <p:grpSpPr bwMode="auto">
          <a:xfrm>
            <a:off x="4705048" y="5762626"/>
            <a:ext cx="1492250" cy="425648"/>
            <a:chOff x="4611" y="1879"/>
            <a:chExt cx="940" cy="298"/>
          </a:xfrm>
        </p:grpSpPr>
        <p:sp>
          <p:nvSpPr>
            <p:cNvPr id="376875" name="AutoShape 49"/>
            <p:cNvSpPr>
              <a:spLocks noChangeArrowheads="1"/>
            </p:cNvSpPr>
            <p:nvPr/>
          </p:nvSpPr>
          <p:spPr bwMode="auto">
            <a:xfrm rot="2773132">
              <a:off x="4587" y="1903"/>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76" name="Text Box 62"/>
            <p:cNvSpPr txBox="1">
              <a:spLocks noChangeArrowheads="1"/>
            </p:cNvSpPr>
            <p:nvPr/>
          </p:nvSpPr>
          <p:spPr bwMode="auto">
            <a:xfrm>
              <a:off x="4892" y="1956"/>
              <a:ext cx="659" cy="221"/>
            </a:xfrm>
            <a:prstGeom prst="rect">
              <a:avLst/>
            </a:prstGeom>
            <a:noFill/>
            <a:ln w="9525" algn="ctr">
              <a:noFill/>
              <a:miter lim="800000"/>
              <a:headEnd/>
              <a:tailEnd/>
            </a:ln>
          </p:spPr>
          <p:txBody>
            <a:bodyPr lIns="0" tIns="0" rIns="0" bIns="0">
              <a:spAutoFit/>
            </a:bodyPr>
            <a:lstStyle/>
            <a:p>
              <a:pPr defTabSz="914485"/>
              <a:r>
                <a:rPr lang="en-US" sz="1000" b="1" dirty="0">
                  <a:solidFill>
                    <a:srgbClr val="36478B"/>
                  </a:solidFill>
                </a:rPr>
                <a:t>Rules constrain (requirements)</a:t>
              </a:r>
            </a:p>
          </p:txBody>
        </p:sp>
      </p:grpSp>
      <p:grpSp>
        <p:nvGrpSpPr>
          <p:cNvPr id="11" name="Group 51"/>
          <p:cNvGrpSpPr>
            <a:grpSpLocks/>
          </p:cNvGrpSpPr>
          <p:nvPr/>
        </p:nvGrpSpPr>
        <p:grpSpPr bwMode="auto">
          <a:xfrm>
            <a:off x="2851453" y="5878711"/>
            <a:ext cx="1350131" cy="406301"/>
            <a:chOff x="4090" y="2014"/>
            <a:chExt cx="753" cy="284"/>
          </a:xfrm>
        </p:grpSpPr>
        <p:sp>
          <p:nvSpPr>
            <p:cNvPr id="376873" name="AutoShape 52"/>
            <p:cNvSpPr>
              <a:spLocks noChangeArrowheads="1"/>
            </p:cNvSpPr>
            <p:nvPr/>
          </p:nvSpPr>
          <p:spPr bwMode="auto">
            <a:xfrm rot="2773132" flipH="1" flipV="1">
              <a:off x="4584" y="2038"/>
              <a:ext cx="284" cy="23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4 w 21600"/>
                <a:gd name="T19" fmla="*/ 3125 h 21600"/>
                <a:gd name="T20" fmla="*/ 18406 w 21600"/>
                <a:gd name="T21" fmla="*/ 1847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3175">
              <a:solidFill>
                <a:schemeClr val="bg2"/>
              </a:solidFill>
              <a:miter lim="800000"/>
              <a:headEnd/>
              <a:tailEnd/>
            </a:ln>
          </p:spPr>
          <p:txBody>
            <a:bodyPr wrap="none" anchor="ctr"/>
            <a:lstStyle/>
            <a:p>
              <a:endParaRPr lang="en-US"/>
            </a:p>
          </p:txBody>
        </p:sp>
        <p:sp>
          <p:nvSpPr>
            <p:cNvPr id="376874" name="Text Box 52"/>
            <p:cNvSpPr txBox="1">
              <a:spLocks noChangeArrowheads="1"/>
            </p:cNvSpPr>
            <p:nvPr/>
          </p:nvSpPr>
          <p:spPr bwMode="auto">
            <a:xfrm>
              <a:off x="4090" y="2056"/>
              <a:ext cx="442" cy="215"/>
            </a:xfrm>
            <a:prstGeom prst="rect">
              <a:avLst/>
            </a:prstGeom>
            <a:noFill/>
            <a:ln w="9525" algn="ctr">
              <a:noFill/>
              <a:miter lim="800000"/>
              <a:headEnd/>
              <a:tailEnd/>
            </a:ln>
          </p:spPr>
          <p:txBody>
            <a:bodyPr lIns="0" tIns="0" rIns="0" bIns="0">
              <a:spAutoFit/>
            </a:bodyPr>
            <a:lstStyle/>
            <a:p>
              <a:pPr algn="r" defTabSz="914485"/>
              <a:r>
                <a:rPr lang="en-US" sz="1000" b="1" dirty="0">
                  <a:solidFill>
                    <a:srgbClr val="36478B"/>
                  </a:solidFill>
                </a:rPr>
                <a:t>Traceability</a:t>
              </a:r>
            </a:p>
            <a:p>
              <a:pPr algn="r" defTabSz="914485"/>
              <a:r>
                <a:rPr lang="en-US" sz="1000" dirty="0">
                  <a:solidFill>
                    <a:srgbClr val="36478B"/>
                  </a:solidFill>
                </a:rPr>
                <a:t>(Pedigree)</a:t>
              </a:r>
            </a:p>
          </p:txBody>
        </p:sp>
      </p:grpSp>
      <p:pic>
        <p:nvPicPr>
          <p:cNvPr id="8194" name="Picture 2" descr="Schematic diagram of the CVN 78 Gerald R Ford Class Aircraft Carrier"/>
          <p:cNvPicPr>
            <a:picLocks noChangeAspect="1" noChangeArrowheads="1"/>
          </p:cNvPicPr>
          <p:nvPr/>
        </p:nvPicPr>
        <p:blipFill>
          <a:blip r:embed="rId5" cstate="print"/>
          <a:srcRect/>
          <a:stretch>
            <a:fillRect/>
          </a:stretch>
        </p:blipFill>
        <p:spPr bwMode="auto">
          <a:xfrm>
            <a:off x="5181600" y="2514600"/>
            <a:ext cx="1839725" cy="914400"/>
          </a:xfrm>
          <a:prstGeom prst="rect">
            <a:avLst/>
          </a:prstGeom>
          <a:noFill/>
        </p:spPr>
      </p:pic>
      <p:pic>
        <p:nvPicPr>
          <p:cNvPr id="8198" name="Picture 6" descr="Cross section illustration of the CVN 78 Gerald R Ford Class Aircraft Carrier"/>
          <p:cNvPicPr>
            <a:picLocks noChangeAspect="1" noChangeArrowheads="1"/>
          </p:cNvPicPr>
          <p:nvPr/>
        </p:nvPicPr>
        <p:blipFill>
          <a:blip r:embed="rId6" cstate="print"/>
          <a:srcRect/>
          <a:stretch>
            <a:fillRect/>
          </a:stretch>
        </p:blipFill>
        <p:spPr bwMode="auto">
          <a:xfrm>
            <a:off x="6858000" y="3447002"/>
            <a:ext cx="1905000" cy="1151362"/>
          </a:xfrm>
          <a:prstGeom prst="rect">
            <a:avLst/>
          </a:prstGeom>
          <a:noFill/>
        </p:spPr>
      </p:pic>
      <p:pic>
        <p:nvPicPr>
          <p:cNvPr id="8199" name="Picture 7"/>
          <p:cNvPicPr>
            <a:picLocks noChangeAspect="1" noChangeArrowheads="1"/>
          </p:cNvPicPr>
          <p:nvPr/>
        </p:nvPicPr>
        <p:blipFill>
          <a:blip r:embed="rId7" cstate="print"/>
          <a:srcRect/>
          <a:stretch>
            <a:fillRect/>
          </a:stretch>
        </p:blipFill>
        <p:spPr bwMode="auto">
          <a:xfrm>
            <a:off x="3733800" y="1219200"/>
            <a:ext cx="1465457" cy="18906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195" name="Picture 3"/>
          <p:cNvPicPr>
            <a:picLocks noChangeAspect="1" noChangeArrowheads="1"/>
          </p:cNvPicPr>
          <p:nvPr/>
        </p:nvPicPr>
        <p:blipFill>
          <a:blip r:embed="rId8" cstate="print"/>
          <a:srcRect/>
          <a:stretch>
            <a:fillRect/>
          </a:stretch>
        </p:blipFill>
        <p:spPr bwMode="auto">
          <a:xfrm>
            <a:off x="6172200" y="4648200"/>
            <a:ext cx="1683568" cy="1111840"/>
          </a:xfrm>
          <a:prstGeom prst="rect">
            <a:avLst/>
          </a:prstGeom>
          <a:noFill/>
          <a:ln w="9525">
            <a:noFill/>
            <a:miter lim="800000"/>
            <a:headEnd/>
            <a:tailEnd/>
          </a:ln>
        </p:spPr>
      </p:pic>
      <p:pic>
        <p:nvPicPr>
          <p:cNvPr id="13" name="Picture 4"/>
          <p:cNvPicPr>
            <a:picLocks noChangeAspect="1" noChangeArrowheads="1"/>
          </p:cNvPicPr>
          <p:nvPr/>
        </p:nvPicPr>
        <p:blipFill>
          <a:blip r:embed="rId9" cstate="print"/>
          <a:srcRect/>
          <a:stretch>
            <a:fillRect/>
          </a:stretch>
        </p:blipFill>
        <p:spPr bwMode="auto">
          <a:xfrm>
            <a:off x="7162800" y="5746160"/>
            <a:ext cx="1683569" cy="1111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DoD’s</a:t>
            </a:r>
            <a:r>
              <a:rPr lang="en-US" dirty="0" smtClean="0"/>
              <a:t> Joint Information Environment (JIE) Project</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6</a:t>
            </a:fld>
            <a:endParaRPr lang="en-US">
              <a:solidFill>
                <a:srgbClr val="000000"/>
              </a:solidFill>
            </a:endParaRPr>
          </a:p>
        </p:txBody>
      </p:sp>
      <p:sp>
        <p:nvSpPr>
          <p:cNvPr id="6" name="TextBox 7"/>
          <p:cNvSpPr txBox="1">
            <a:spLocks noChangeArrowheads="1"/>
          </p:cNvSpPr>
          <p:nvPr/>
        </p:nvSpPr>
        <p:spPr bwMode="auto">
          <a:xfrm>
            <a:off x="2133600" y="1432679"/>
            <a:ext cx="4953000" cy="3139321"/>
          </a:xfrm>
          <a:prstGeom prst="rect">
            <a:avLst/>
          </a:prstGeom>
          <a:noFill/>
          <a:ln w="9525">
            <a:noFill/>
            <a:miter lim="800000"/>
            <a:headEnd/>
            <a:tailEnd/>
          </a:ln>
        </p:spPr>
        <p:txBody>
          <a:bodyPr wrap="square">
            <a:spAutoFit/>
          </a:bodyPr>
          <a:lstStyle/>
          <a:p>
            <a:pPr algn="ctr"/>
            <a:r>
              <a:rPr lang="en-US" sz="2200" dirty="0">
                <a:latin typeface="Calibri" pitchFamily="34" charset="0"/>
              </a:rPr>
              <a:t>Requirements </a:t>
            </a:r>
            <a:r>
              <a:rPr lang="en-US" sz="2200" dirty="0" smtClean="0">
                <a:latin typeface="Calibri" pitchFamily="34" charset="0"/>
              </a:rPr>
              <a:t>documents, e.g., CONOPS</a:t>
            </a:r>
          </a:p>
          <a:p>
            <a:pPr algn="ctr"/>
            <a:endParaRPr lang="en-US" sz="2200" dirty="0" smtClean="0">
              <a:latin typeface="Calibri" pitchFamily="34" charset="0"/>
            </a:endParaRPr>
          </a:p>
          <a:p>
            <a:pPr algn="ctr"/>
            <a:r>
              <a:rPr lang="en-US" sz="2200" dirty="0" smtClean="0">
                <a:latin typeface="Calibri" pitchFamily="34" charset="0"/>
              </a:rPr>
              <a:t>Capabilities Definition</a:t>
            </a:r>
          </a:p>
          <a:p>
            <a:pPr algn="ctr"/>
            <a:endParaRPr lang="en-US" sz="2200" dirty="0" smtClean="0">
              <a:latin typeface="Calibri" pitchFamily="34" charset="0"/>
            </a:endParaRPr>
          </a:p>
          <a:p>
            <a:pPr algn="ctr"/>
            <a:r>
              <a:rPr lang="en-US" sz="2200" dirty="0" smtClean="0">
                <a:latin typeface="Calibri" pitchFamily="34" charset="0"/>
              </a:rPr>
              <a:t>Enterprise Architecture</a:t>
            </a:r>
          </a:p>
          <a:p>
            <a:pPr algn="ctr"/>
            <a:endParaRPr lang="en-US" sz="2200" dirty="0" smtClean="0">
              <a:latin typeface="Calibri" pitchFamily="34" charset="0"/>
            </a:endParaRPr>
          </a:p>
          <a:p>
            <a:pPr algn="ctr"/>
            <a:r>
              <a:rPr lang="en-US" sz="2200" dirty="0" smtClean="0">
                <a:latin typeface="Calibri" pitchFamily="34" charset="0"/>
              </a:rPr>
              <a:t>Topic Architectures (6)</a:t>
            </a:r>
          </a:p>
          <a:p>
            <a:pPr algn="ctr"/>
            <a:endParaRPr lang="en-US" sz="2200" dirty="0" smtClean="0">
              <a:latin typeface="Calibri" pitchFamily="34" charset="0"/>
            </a:endParaRPr>
          </a:p>
          <a:p>
            <a:pPr algn="ctr"/>
            <a:r>
              <a:rPr lang="en-US" sz="2200" dirty="0" smtClean="0">
                <a:latin typeface="Calibri" pitchFamily="34" charset="0"/>
              </a:rPr>
              <a:t>Solutions Architectures (12 X 3)</a:t>
            </a:r>
          </a:p>
        </p:txBody>
      </p:sp>
      <p:sp>
        <p:nvSpPr>
          <p:cNvPr id="10" name="TextBox 11"/>
          <p:cNvSpPr txBox="1">
            <a:spLocks noChangeArrowheads="1"/>
          </p:cNvSpPr>
          <p:nvPr/>
        </p:nvSpPr>
        <p:spPr bwMode="auto">
          <a:xfrm>
            <a:off x="2057400" y="5486400"/>
            <a:ext cx="1905000" cy="1169551"/>
          </a:xfrm>
          <a:prstGeom prst="rect">
            <a:avLst/>
          </a:prstGeom>
          <a:noFill/>
          <a:ln w="9525">
            <a:noFill/>
            <a:miter lim="800000"/>
            <a:headEnd/>
            <a:tailEnd/>
          </a:ln>
        </p:spPr>
        <p:txBody>
          <a:bodyPr>
            <a:spAutoFit/>
          </a:bodyPr>
          <a:lstStyle/>
          <a:p>
            <a:pPr algn="ctr"/>
            <a:r>
              <a:rPr lang="en-US" sz="1400" i="1" dirty="0" smtClean="0">
                <a:latin typeface="Calibri" pitchFamily="34" charset="0"/>
              </a:rPr>
              <a:t>DoD Component </a:t>
            </a:r>
            <a:r>
              <a:rPr lang="en-US" sz="1400" i="1" dirty="0">
                <a:latin typeface="Calibri" pitchFamily="34" charset="0"/>
              </a:rPr>
              <a:t>System/Service Specs for RFPs, working capital fund </a:t>
            </a:r>
            <a:r>
              <a:rPr lang="en-US" sz="1400" i="1" dirty="0" err="1">
                <a:latin typeface="Calibri" pitchFamily="34" charset="0"/>
              </a:rPr>
              <a:t>taskers</a:t>
            </a:r>
            <a:r>
              <a:rPr lang="en-US" sz="1400" i="1" dirty="0">
                <a:latin typeface="Calibri" pitchFamily="34" charset="0"/>
              </a:rPr>
              <a:t>, etc.</a:t>
            </a:r>
          </a:p>
        </p:txBody>
      </p:sp>
      <p:sp>
        <p:nvSpPr>
          <p:cNvPr id="11" name="TextBox 12"/>
          <p:cNvSpPr txBox="1">
            <a:spLocks noChangeArrowheads="1"/>
          </p:cNvSpPr>
          <p:nvPr/>
        </p:nvSpPr>
        <p:spPr bwMode="auto">
          <a:xfrm>
            <a:off x="3733800" y="5486400"/>
            <a:ext cx="1752600" cy="1169551"/>
          </a:xfrm>
          <a:prstGeom prst="rect">
            <a:avLst/>
          </a:prstGeom>
          <a:noFill/>
          <a:ln w="9525">
            <a:noFill/>
            <a:miter lim="800000"/>
            <a:headEnd/>
            <a:tailEnd/>
          </a:ln>
        </p:spPr>
        <p:txBody>
          <a:bodyPr wrap="square">
            <a:spAutoFit/>
          </a:bodyPr>
          <a:lstStyle/>
          <a:p>
            <a:pPr algn="ctr"/>
            <a:r>
              <a:rPr lang="en-US" sz="1400" i="1" dirty="0">
                <a:latin typeface="Calibri" pitchFamily="34" charset="0"/>
              </a:rPr>
              <a:t>Joint &amp; Service Doctrine, </a:t>
            </a:r>
            <a:r>
              <a:rPr lang="en-US" sz="1400" i="1" dirty="0" smtClean="0">
                <a:latin typeface="Calibri" pitchFamily="34" charset="0"/>
              </a:rPr>
              <a:t>Tactics, Techniques, &amp; Procedures (TTP), </a:t>
            </a:r>
            <a:r>
              <a:rPr lang="en-US" sz="1400" i="1" dirty="0">
                <a:latin typeface="Calibri" pitchFamily="34" charset="0"/>
              </a:rPr>
              <a:t>training, etc. </a:t>
            </a:r>
          </a:p>
        </p:txBody>
      </p:sp>
      <p:sp>
        <p:nvSpPr>
          <p:cNvPr id="12" name="TextBox 13"/>
          <p:cNvSpPr txBox="1">
            <a:spLocks noChangeArrowheads="1"/>
          </p:cNvSpPr>
          <p:nvPr/>
        </p:nvSpPr>
        <p:spPr bwMode="auto">
          <a:xfrm>
            <a:off x="5791200" y="5486400"/>
            <a:ext cx="1219200" cy="942975"/>
          </a:xfrm>
          <a:prstGeom prst="rect">
            <a:avLst/>
          </a:prstGeom>
          <a:noFill/>
          <a:ln w="9525">
            <a:noFill/>
            <a:miter lim="800000"/>
            <a:headEnd/>
            <a:tailEnd/>
          </a:ln>
        </p:spPr>
        <p:txBody>
          <a:bodyPr>
            <a:spAutoFit/>
          </a:bodyPr>
          <a:lstStyle/>
          <a:p>
            <a:pPr algn="ctr"/>
            <a:r>
              <a:rPr lang="en-US" sz="1400" i="1">
                <a:latin typeface="Calibri" pitchFamily="34" charset="0"/>
              </a:rPr>
              <a:t>Test and compliance plans and procedures</a:t>
            </a:r>
          </a:p>
        </p:txBody>
      </p:sp>
      <p:sp>
        <p:nvSpPr>
          <p:cNvPr id="13" name="Down Arrow 12"/>
          <p:cNvSpPr/>
          <p:nvPr/>
        </p:nvSpPr>
        <p:spPr>
          <a:xfrm>
            <a:off x="4267200" y="1905000"/>
            <a:ext cx="685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a:solidFill>
                <a:srgbClr val="FFFFFF"/>
              </a:solidFill>
              <a:latin typeface="Calibri" pitchFamily="34" charset="0"/>
              <a:ea typeface="ヒラギノ明朝 ProN W3"/>
              <a:cs typeface="ヒラギノ明朝 ProN W3"/>
            </a:endParaRPr>
          </a:p>
        </p:txBody>
      </p:sp>
      <p:cxnSp>
        <p:nvCxnSpPr>
          <p:cNvPr id="16" name="Straight Arrow Connector 18"/>
          <p:cNvCxnSpPr>
            <a:cxnSpLocks noChangeShapeType="1"/>
            <a:stCxn id="6" idx="2"/>
            <a:endCxn id="10" idx="0"/>
          </p:cNvCxnSpPr>
          <p:nvPr/>
        </p:nvCxnSpPr>
        <p:spPr bwMode="auto">
          <a:xfrm flipH="1">
            <a:off x="3009900" y="4572000"/>
            <a:ext cx="1600200" cy="914400"/>
          </a:xfrm>
          <a:prstGeom prst="straightConnector1">
            <a:avLst/>
          </a:prstGeom>
          <a:noFill/>
          <a:ln w="28575" algn="ctr">
            <a:solidFill>
              <a:srgbClr val="7F329E"/>
            </a:solidFill>
            <a:round/>
            <a:headEnd/>
            <a:tailEnd type="arrow" w="med" len="med"/>
          </a:ln>
        </p:spPr>
      </p:cxnSp>
      <p:cxnSp>
        <p:nvCxnSpPr>
          <p:cNvPr id="17" name="Straight Arrow Connector 19"/>
          <p:cNvCxnSpPr>
            <a:cxnSpLocks noChangeShapeType="1"/>
            <a:stCxn id="6" idx="2"/>
            <a:endCxn id="11" idx="0"/>
          </p:cNvCxnSpPr>
          <p:nvPr/>
        </p:nvCxnSpPr>
        <p:spPr bwMode="auto">
          <a:xfrm>
            <a:off x="4610100" y="4572000"/>
            <a:ext cx="0" cy="914400"/>
          </a:xfrm>
          <a:prstGeom prst="straightConnector1">
            <a:avLst/>
          </a:prstGeom>
          <a:noFill/>
          <a:ln w="28575" algn="ctr">
            <a:solidFill>
              <a:srgbClr val="7F329E"/>
            </a:solidFill>
            <a:round/>
            <a:headEnd/>
            <a:tailEnd type="arrow" w="med" len="med"/>
          </a:ln>
        </p:spPr>
      </p:cxnSp>
      <p:cxnSp>
        <p:nvCxnSpPr>
          <p:cNvPr id="18" name="Straight Arrow Connector 22"/>
          <p:cNvCxnSpPr>
            <a:cxnSpLocks noChangeShapeType="1"/>
            <a:stCxn id="6" idx="2"/>
            <a:endCxn id="12" idx="0"/>
          </p:cNvCxnSpPr>
          <p:nvPr/>
        </p:nvCxnSpPr>
        <p:spPr bwMode="auto">
          <a:xfrm>
            <a:off x="4610100" y="4572000"/>
            <a:ext cx="1790700" cy="914400"/>
          </a:xfrm>
          <a:prstGeom prst="straightConnector1">
            <a:avLst/>
          </a:prstGeom>
          <a:noFill/>
          <a:ln w="28575" algn="ctr">
            <a:solidFill>
              <a:srgbClr val="7F329E"/>
            </a:solidFill>
            <a:round/>
            <a:headEnd/>
            <a:tailEnd type="arrow" w="med" len="med"/>
          </a:ln>
        </p:spPr>
      </p:cxnSp>
      <p:sp>
        <p:nvSpPr>
          <p:cNvPr id="19" name="TextBox 27"/>
          <p:cNvSpPr txBox="1">
            <a:spLocks noChangeArrowheads="1"/>
          </p:cNvSpPr>
          <p:nvPr/>
        </p:nvSpPr>
        <p:spPr bwMode="auto">
          <a:xfrm>
            <a:off x="-228600" y="3352800"/>
            <a:ext cx="1981201" cy="769441"/>
          </a:xfrm>
          <a:prstGeom prst="rect">
            <a:avLst/>
          </a:prstGeom>
          <a:noFill/>
          <a:ln w="9525">
            <a:noFill/>
            <a:miter lim="800000"/>
            <a:headEnd/>
            <a:tailEnd/>
          </a:ln>
        </p:spPr>
        <p:txBody>
          <a:bodyPr wrap="square">
            <a:spAutoFit/>
          </a:bodyPr>
          <a:lstStyle/>
          <a:p>
            <a:pPr algn="r"/>
            <a:r>
              <a:rPr lang="en-US" sz="2200" b="1" dirty="0" smtClean="0">
                <a:solidFill>
                  <a:srgbClr val="7030A0"/>
                </a:solidFill>
                <a:latin typeface="Calibri" pitchFamily="34" charset="0"/>
              </a:rPr>
              <a:t>System of Systems (</a:t>
            </a:r>
            <a:r>
              <a:rPr lang="en-US" sz="2200" b="1" dirty="0" err="1" smtClean="0">
                <a:solidFill>
                  <a:srgbClr val="7030A0"/>
                </a:solidFill>
                <a:latin typeface="Calibri" pitchFamily="34" charset="0"/>
              </a:rPr>
              <a:t>SoS</a:t>
            </a:r>
            <a:r>
              <a:rPr lang="en-US" sz="2200" b="1" dirty="0" smtClean="0">
                <a:solidFill>
                  <a:srgbClr val="7030A0"/>
                </a:solidFill>
                <a:latin typeface="Calibri" pitchFamily="34" charset="0"/>
              </a:rPr>
              <a:t>)</a:t>
            </a:r>
            <a:endParaRPr lang="en-US" sz="2200" b="1" dirty="0">
              <a:solidFill>
                <a:srgbClr val="7030A0"/>
              </a:solidFill>
              <a:latin typeface="Calibri" pitchFamily="34" charset="0"/>
            </a:endParaRPr>
          </a:p>
        </p:txBody>
      </p:sp>
      <p:sp>
        <p:nvSpPr>
          <p:cNvPr id="20" name="TextBox 28"/>
          <p:cNvSpPr txBox="1">
            <a:spLocks noChangeArrowheads="1"/>
          </p:cNvSpPr>
          <p:nvPr/>
        </p:nvSpPr>
        <p:spPr bwMode="auto">
          <a:xfrm>
            <a:off x="-152400" y="5334000"/>
            <a:ext cx="2057400" cy="769441"/>
          </a:xfrm>
          <a:prstGeom prst="rect">
            <a:avLst/>
          </a:prstGeom>
          <a:noFill/>
          <a:ln w="9525">
            <a:noFill/>
            <a:miter lim="800000"/>
            <a:headEnd/>
            <a:tailEnd/>
          </a:ln>
        </p:spPr>
        <p:txBody>
          <a:bodyPr wrap="square">
            <a:spAutoFit/>
          </a:bodyPr>
          <a:lstStyle/>
          <a:p>
            <a:pPr algn="r"/>
            <a:r>
              <a:rPr lang="en-US" sz="2200" b="1" dirty="0" smtClean="0">
                <a:solidFill>
                  <a:srgbClr val="7030A0"/>
                </a:solidFill>
                <a:latin typeface="Calibri" pitchFamily="34" charset="0"/>
              </a:rPr>
              <a:t>Family of Systems (</a:t>
            </a:r>
            <a:r>
              <a:rPr lang="en-US" sz="2200" b="1" dirty="0" err="1" smtClean="0">
                <a:solidFill>
                  <a:srgbClr val="7030A0"/>
                </a:solidFill>
                <a:latin typeface="Calibri" pitchFamily="34" charset="0"/>
              </a:rPr>
              <a:t>FoS</a:t>
            </a:r>
            <a:r>
              <a:rPr lang="en-US" sz="2200" b="1" dirty="0" smtClean="0">
                <a:solidFill>
                  <a:srgbClr val="7030A0"/>
                </a:solidFill>
                <a:latin typeface="Calibri" pitchFamily="34" charset="0"/>
              </a:rPr>
              <a:t>)</a:t>
            </a:r>
            <a:endParaRPr lang="en-US" sz="2200" b="1" dirty="0">
              <a:solidFill>
                <a:srgbClr val="7030A0"/>
              </a:solidFill>
              <a:latin typeface="Calibri" pitchFamily="34" charset="0"/>
            </a:endParaRPr>
          </a:p>
        </p:txBody>
      </p:sp>
      <p:sp>
        <p:nvSpPr>
          <p:cNvPr id="21" name="TextBox 31"/>
          <p:cNvSpPr txBox="1">
            <a:spLocks noChangeArrowheads="1"/>
          </p:cNvSpPr>
          <p:nvPr/>
        </p:nvSpPr>
        <p:spPr bwMode="auto">
          <a:xfrm>
            <a:off x="804862" y="2544762"/>
            <a:ext cx="1023938" cy="427038"/>
          </a:xfrm>
          <a:prstGeom prst="rect">
            <a:avLst/>
          </a:prstGeom>
          <a:noFill/>
          <a:ln w="9525">
            <a:noFill/>
            <a:miter lim="800000"/>
            <a:headEnd/>
            <a:tailEnd/>
          </a:ln>
        </p:spPr>
        <p:txBody>
          <a:bodyPr wrap="none">
            <a:spAutoFit/>
          </a:bodyPr>
          <a:lstStyle/>
          <a:p>
            <a:r>
              <a:rPr lang="en-US" sz="2200" b="1" dirty="0">
                <a:solidFill>
                  <a:srgbClr val="7030A0"/>
                </a:solidFill>
                <a:latin typeface="Calibri" pitchFamily="34" charset="0"/>
              </a:rPr>
              <a:t>System</a:t>
            </a:r>
          </a:p>
        </p:txBody>
      </p:sp>
      <p:sp>
        <p:nvSpPr>
          <p:cNvPr id="23" name="TextBox 37"/>
          <p:cNvSpPr txBox="1">
            <a:spLocks noChangeArrowheads="1"/>
          </p:cNvSpPr>
          <p:nvPr/>
        </p:nvSpPr>
        <p:spPr bwMode="auto">
          <a:xfrm>
            <a:off x="6553200" y="2145268"/>
            <a:ext cx="3048000" cy="2462213"/>
          </a:xfrm>
          <a:prstGeom prst="rect">
            <a:avLst/>
          </a:prstGeom>
          <a:noFill/>
          <a:ln w="9525">
            <a:noFill/>
            <a:miter lim="800000"/>
            <a:headEnd/>
            <a:tailEnd/>
          </a:ln>
        </p:spPr>
        <p:txBody>
          <a:bodyPr wrap="square">
            <a:spAutoFit/>
          </a:bodyPr>
          <a:lstStyle/>
          <a:p>
            <a:r>
              <a:rPr lang="en-US" sz="2200" b="1" i="1" dirty="0" smtClean="0">
                <a:solidFill>
                  <a:srgbClr val="7F329E"/>
                </a:solidFill>
                <a:latin typeface="Calibri" pitchFamily="34" charset="0"/>
              </a:rPr>
              <a:t>End-state objectives</a:t>
            </a:r>
          </a:p>
          <a:p>
            <a:endParaRPr lang="en-US" sz="2200" b="1" i="1" dirty="0" smtClean="0">
              <a:solidFill>
                <a:srgbClr val="7F329E"/>
              </a:solidFill>
              <a:latin typeface="Calibri" pitchFamily="34" charset="0"/>
            </a:endParaRPr>
          </a:p>
          <a:p>
            <a:r>
              <a:rPr lang="en-US" sz="2200" b="1" i="1" dirty="0" smtClean="0">
                <a:solidFill>
                  <a:srgbClr val="7F329E"/>
                </a:solidFill>
                <a:latin typeface="Calibri" pitchFamily="34" charset="0"/>
              </a:rPr>
              <a:t>Holism</a:t>
            </a:r>
          </a:p>
          <a:p>
            <a:endParaRPr lang="en-US" sz="2200" b="1" i="1" dirty="0" smtClean="0">
              <a:solidFill>
                <a:srgbClr val="7F329E"/>
              </a:solidFill>
              <a:latin typeface="Calibri" pitchFamily="34" charset="0"/>
            </a:endParaRPr>
          </a:p>
          <a:p>
            <a:r>
              <a:rPr lang="en-US" sz="2200" b="1" i="1" dirty="0" smtClean="0">
                <a:solidFill>
                  <a:srgbClr val="7F329E"/>
                </a:solidFill>
                <a:latin typeface="Calibri" pitchFamily="34" charset="0"/>
              </a:rPr>
              <a:t>Standards</a:t>
            </a:r>
          </a:p>
          <a:p>
            <a:endParaRPr lang="en-US" sz="2200" b="1" i="1" dirty="0" smtClean="0">
              <a:solidFill>
                <a:srgbClr val="7F329E"/>
              </a:solidFill>
              <a:latin typeface="Calibri" pitchFamily="34" charset="0"/>
            </a:endParaRPr>
          </a:p>
          <a:p>
            <a:r>
              <a:rPr lang="en-US" sz="2200" b="1" i="1" dirty="0" smtClean="0">
                <a:solidFill>
                  <a:srgbClr val="7F329E"/>
                </a:solidFill>
                <a:latin typeface="Calibri" pitchFamily="34" charset="0"/>
              </a:rPr>
              <a:t>Commonality</a:t>
            </a:r>
            <a:endParaRPr lang="en-US" sz="2200" b="1" i="1" dirty="0">
              <a:solidFill>
                <a:srgbClr val="7F329E"/>
              </a:solidFill>
              <a:latin typeface="Calibri" pitchFamily="34" charset="0"/>
            </a:endParaRPr>
          </a:p>
        </p:txBody>
      </p:sp>
      <p:sp>
        <p:nvSpPr>
          <p:cNvPr id="25" name="AutoShape 28"/>
          <p:cNvSpPr>
            <a:spLocks/>
          </p:cNvSpPr>
          <p:nvPr/>
        </p:nvSpPr>
        <p:spPr bwMode="auto">
          <a:xfrm>
            <a:off x="1905000" y="1828800"/>
            <a:ext cx="228600" cy="1752600"/>
          </a:xfrm>
          <a:prstGeom prst="leftBrace">
            <a:avLst>
              <a:gd name="adj1" fmla="val 63889"/>
              <a:gd name="adj2" fmla="val 50000"/>
            </a:avLst>
          </a:prstGeom>
          <a:noFill/>
          <a:ln w="28575">
            <a:solidFill>
              <a:srgbClr val="7F329E"/>
            </a:solidFill>
            <a:round/>
            <a:headEnd/>
            <a:tailEnd/>
          </a:ln>
        </p:spPr>
        <p:txBody>
          <a:bodyPr wrap="none" anchor="ctr"/>
          <a:lstStyle/>
          <a:p>
            <a:endParaRPr lang="en-US" sz="2200">
              <a:latin typeface="Calibri" pitchFamily="34" charset="0"/>
            </a:endParaRPr>
          </a:p>
        </p:txBody>
      </p:sp>
      <p:sp>
        <p:nvSpPr>
          <p:cNvPr id="26" name="AutoShape 29"/>
          <p:cNvSpPr>
            <a:spLocks/>
          </p:cNvSpPr>
          <p:nvPr/>
        </p:nvSpPr>
        <p:spPr bwMode="auto">
          <a:xfrm>
            <a:off x="1752600" y="3352800"/>
            <a:ext cx="228600" cy="838200"/>
          </a:xfrm>
          <a:prstGeom prst="leftBrace">
            <a:avLst>
              <a:gd name="adj1" fmla="val 30556"/>
              <a:gd name="adj2" fmla="val 50000"/>
            </a:avLst>
          </a:prstGeom>
          <a:noFill/>
          <a:ln w="28575">
            <a:solidFill>
              <a:srgbClr val="7F329E"/>
            </a:solidFill>
            <a:round/>
            <a:headEnd/>
            <a:tailEnd/>
          </a:ln>
        </p:spPr>
        <p:txBody>
          <a:bodyPr wrap="none" anchor="ctr"/>
          <a:lstStyle/>
          <a:p>
            <a:endParaRPr lang="en-US" sz="2200">
              <a:latin typeface="Calibri" pitchFamily="34" charset="0"/>
            </a:endParaRPr>
          </a:p>
        </p:txBody>
      </p:sp>
      <p:sp>
        <p:nvSpPr>
          <p:cNvPr id="27" name="AutoShape 30"/>
          <p:cNvSpPr>
            <a:spLocks/>
          </p:cNvSpPr>
          <p:nvPr/>
        </p:nvSpPr>
        <p:spPr bwMode="auto">
          <a:xfrm>
            <a:off x="1905000" y="4953000"/>
            <a:ext cx="228600" cy="1600200"/>
          </a:xfrm>
          <a:prstGeom prst="leftBrace">
            <a:avLst>
              <a:gd name="adj1" fmla="val 58333"/>
              <a:gd name="adj2" fmla="val 50000"/>
            </a:avLst>
          </a:prstGeom>
          <a:noFill/>
          <a:ln w="28575">
            <a:solidFill>
              <a:srgbClr val="7F329E"/>
            </a:solidFill>
            <a:round/>
            <a:headEnd/>
            <a:tailEnd/>
          </a:ln>
        </p:spPr>
        <p:txBody>
          <a:bodyPr wrap="none" anchor="ctr"/>
          <a:lstStyle/>
          <a:p>
            <a:endParaRPr lang="en-US" sz="2200">
              <a:latin typeface="Calibri" pitchFamily="34" charset="0"/>
            </a:endParaRPr>
          </a:p>
        </p:txBody>
      </p:sp>
      <p:sp>
        <p:nvSpPr>
          <p:cNvPr id="28" name="TextBox 27"/>
          <p:cNvSpPr txBox="1">
            <a:spLocks noChangeArrowheads="1"/>
          </p:cNvSpPr>
          <p:nvPr/>
        </p:nvSpPr>
        <p:spPr bwMode="auto">
          <a:xfrm>
            <a:off x="228600" y="4267200"/>
            <a:ext cx="1733550" cy="427038"/>
          </a:xfrm>
          <a:prstGeom prst="rect">
            <a:avLst/>
          </a:prstGeom>
          <a:noFill/>
          <a:ln w="9525">
            <a:noFill/>
            <a:miter lim="800000"/>
            <a:headEnd/>
            <a:tailEnd/>
          </a:ln>
        </p:spPr>
        <p:txBody>
          <a:bodyPr wrap="none">
            <a:spAutoFit/>
          </a:bodyPr>
          <a:lstStyle/>
          <a:p>
            <a:r>
              <a:rPr lang="en-US" sz="2200" b="1" dirty="0" err="1">
                <a:solidFill>
                  <a:srgbClr val="7030A0"/>
                </a:solidFill>
                <a:latin typeface="Calibri" pitchFamily="34" charset="0"/>
              </a:rPr>
              <a:t>SoS</a:t>
            </a:r>
            <a:r>
              <a:rPr lang="en-US" sz="2200" b="1" dirty="0">
                <a:solidFill>
                  <a:srgbClr val="7030A0"/>
                </a:solidFill>
                <a:latin typeface="Calibri" pitchFamily="34" charset="0"/>
              </a:rPr>
              <a:t> Elements</a:t>
            </a:r>
          </a:p>
        </p:txBody>
      </p:sp>
      <p:sp>
        <p:nvSpPr>
          <p:cNvPr id="29" name="AutoShape 29"/>
          <p:cNvSpPr>
            <a:spLocks/>
          </p:cNvSpPr>
          <p:nvPr/>
        </p:nvSpPr>
        <p:spPr bwMode="auto">
          <a:xfrm>
            <a:off x="1905000" y="4191000"/>
            <a:ext cx="228600" cy="609600"/>
          </a:xfrm>
          <a:prstGeom prst="leftBrace">
            <a:avLst>
              <a:gd name="adj1" fmla="val 22222"/>
              <a:gd name="adj2" fmla="val 50000"/>
            </a:avLst>
          </a:prstGeom>
          <a:noFill/>
          <a:ln w="28575">
            <a:solidFill>
              <a:srgbClr val="7F329E"/>
            </a:solidFill>
            <a:round/>
            <a:headEnd/>
            <a:tailEnd/>
          </a:ln>
        </p:spPr>
        <p:txBody>
          <a:bodyPr wrap="none" anchor="ctr"/>
          <a:lstStyle/>
          <a:p>
            <a:endParaRPr lang="en-US" sz="2200">
              <a:latin typeface="Calibri" pitchFamily="34" charset="0"/>
            </a:endParaRPr>
          </a:p>
        </p:txBody>
      </p:sp>
      <p:sp>
        <p:nvSpPr>
          <p:cNvPr id="40" name="Down Arrow 39"/>
          <p:cNvSpPr/>
          <p:nvPr/>
        </p:nvSpPr>
        <p:spPr>
          <a:xfrm>
            <a:off x="4267200" y="2514600"/>
            <a:ext cx="685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a:solidFill>
                <a:srgbClr val="FFFFFF"/>
              </a:solidFill>
              <a:latin typeface="Calibri" pitchFamily="34" charset="0"/>
              <a:ea typeface="ヒラギノ明朝 ProN W3"/>
              <a:cs typeface="ヒラギノ明朝 ProN W3"/>
            </a:endParaRPr>
          </a:p>
        </p:txBody>
      </p:sp>
      <p:sp>
        <p:nvSpPr>
          <p:cNvPr id="41" name="Down Arrow 40"/>
          <p:cNvSpPr/>
          <p:nvPr/>
        </p:nvSpPr>
        <p:spPr>
          <a:xfrm>
            <a:off x="4267200" y="3200400"/>
            <a:ext cx="685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a:solidFill>
                <a:srgbClr val="FFFFFF"/>
              </a:solidFill>
              <a:latin typeface="Calibri" pitchFamily="34" charset="0"/>
              <a:ea typeface="ヒラギノ明朝 ProN W3"/>
              <a:cs typeface="ヒラギノ明朝 ProN W3"/>
            </a:endParaRPr>
          </a:p>
        </p:txBody>
      </p:sp>
      <p:sp>
        <p:nvSpPr>
          <p:cNvPr id="42" name="Down Arrow 41"/>
          <p:cNvSpPr/>
          <p:nvPr/>
        </p:nvSpPr>
        <p:spPr>
          <a:xfrm>
            <a:off x="4267200" y="3886200"/>
            <a:ext cx="685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00">
              <a:solidFill>
                <a:srgbClr val="FFFFFF"/>
              </a:solidFill>
              <a:latin typeface="Calibri" pitchFamily="34" charset="0"/>
              <a:ea typeface="ヒラギノ明朝 ProN W3"/>
              <a:cs typeface="ヒラギノ明朝 ProN W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traceability</a:t>
            </a:r>
            <a:endParaRPr lang="en-US" dirty="0"/>
          </a:p>
        </p:txBody>
      </p:sp>
      <p:sp>
        <p:nvSpPr>
          <p:cNvPr id="3" name="Text Placeholder 2"/>
          <p:cNvSpPr>
            <a:spLocks noGrp="1"/>
          </p:cNvSpPr>
          <p:nvPr>
            <p:ph type="body" idx="1"/>
          </p:nvPr>
        </p:nvSpPr>
        <p:spPr>
          <a:xfrm>
            <a:off x="1371600" y="4114800"/>
            <a:ext cx="7086600" cy="2133600"/>
          </a:xfrm>
        </p:spPr>
        <p:txBody>
          <a:bodyPr/>
          <a:lstStyle/>
          <a:p>
            <a:r>
              <a:rPr lang="en-US" dirty="0" smtClean="0"/>
              <a:t>Document orientation</a:t>
            </a:r>
          </a:p>
          <a:p>
            <a:r>
              <a:rPr lang="en-US" dirty="0" smtClean="0"/>
              <a:t>Element orientation</a:t>
            </a:r>
          </a:p>
        </p:txBody>
      </p:sp>
      <p:sp>
        <p:nvSpPr>
          <p:cNvPr id="4" name="Slide Number Placeholder 3"/>
          <p:cNvSpPr>
            <a:spLocks noGrp="1"/>
          </p:cNvSpPr>
          <p:nvPr>
            <p:ph type="sldNum" sz="quarter" idx="12"/>
          </p:nvPr>
        </p:nvSpPr>
        <p:spPr/>
        <p:txBody>
          <a:bodyPr/>
          <a:lstStyle/>
          <a:p>
            <a:fld id="{A5FCFD0E-EA8E-4E0A-BFB5-8B222183EA3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Defense Acquisition University</a:t>
            </a:r>
          </a:p>
          <a:p>
            <a:endParaRPr lang="en-US" dirty="0" smtClean="0"/>
          </a:p>
          <a:p>
            <a:endParaRPr lang="en-US" dirty="0" smtClean="0"/>
          </a:p>
          <a:p>
            <a:endParaRPr lang="en-US" dirty="0" smtClean="0"/>
          </a:p>
          <a:p>
            <a:endParaRPr lang="en-US" dirty="0" smtClean="0"/>
          </a:p>
          <a:p>
            <a:r>
              <a:rPr lang="en-US" dirty="0" smtClean="0"/>
              <a:t>INCOSE</a:t>
            </a:r>
            <a:endParaRPr lang="en-US" dirty="0"/>
          </a:p>
        </p:txBody>
      </p:sp>
      <p:sp>
        <p:nvSpPr>
          <p:cNvPr id="2" name="Title 1"/>
          <p:cNvSpPr>
            <a:spLocks noGrp="1"/>
          </p:cNvSpPr>
          <p:nvPr>
            <p:ph type="title"/>
          </p:nvPr>
        </p:nvSpPr>
        <p:spPr/>
        <p:txBody>
          <a:bodyPr/>
          <a:lstStyle/>
          <a:p>
            <a:r>
              <a:rPr lang="en-US" smtClean="0"/>
              <a:t>Document Oriented</a:t>
            </a:r>
            <a:endParaRPr lang="en-US" dirty="0"/>
          </a:p>
        </p:txBody>
      </p:sp>
      <p:sp>
        <p:nvSpPr>
          <p:cNvPr id="4" name="Slide Number Placeholder 3"/>
          <p:cNvSpPr>
            <a:spLocks noGrp="1"/>
          </p:cNvSpPr>
          <p:nvPr>
            <p:ph type="sldNum" sz="quarter" idx="12"/>
          </p:nvPr>
        </p:nvSpPr>
        <p:spPr/>
        <p:txBody>
          <a:bodyPr/>
          <a:lstStyle/>
          <a:p>
            <a:fld id="{2C4FF13E-8EA2-44D3-B4D9-3CA1386025B2}" type="slidenum">
              <a:rPr lang="en-US" smtClean="0"/>
              <a:pPr/>
              <a:t>8</a:t>
            </a:fld>
            <a:endParaRPr lang="en-US"/>
          </a:p>
        </p:txBody>
      </p:sp>
      <p:graphicFrame>
        <p:nvGraphicFramePr>
          <p:cNvPr id="7" name="Table 6"/>
          <p:cNvGraphicFramePr>
            <a:graphicFrameLocks noGrp="1"/>
          </p:cNvGraphicFramePr>
          <p:nvPr/>
        </p:nvGraphicFramePr>
        <p:xfrm>
          <a:off x="1371600" y="2057400"/>
          <a:ext cx="7077684" cy="1801514"/>
        </p:xfrm>
        <a:graphic>
          <a:graphicData uri="http://schemas.openxmlformats.org/drawingml/2006/table">
            <a:tbl>
              <a:tblPr/>
              <a:tblGrid>
                <a:gridCol w="463074"/>
                <a:gridCol w="1184609"/>
                <a:gridCol w="1704221"/>
                <a:gridCol w="347306"/>
                <a:gridCol w="516920"/>
                <a:gridCol w="743074"/>
                <a:gridCol w="984396"/>
                <a:gridCol w="49444"/>
                <a:gridCol w="516920"/>
                <a:gridCol w="516920"/>
                <a:gridCol w="50800"/>
              </a:tblGrid>
              <a:tr h="152400">
                <a:tc rowSpan="4" gridSpan="2">
                  <a:txBody>
                    <a:bodyPr/>
                    <a:lstStyle/>
                    <a:p>
                      <a:pPr algn="ctr" fontAlgn="ctr"/>
                      <a:r>
                        <a:rPr lang="en-US" sz="1000" b="0" i="1" u="none" strike="noStrike" dirty="0">
                          <a:latin typeface="Arial"/>
                        </a:rPr>
                        <a:t>List of Sources (include date &amp; revision number)</a:t>
                      </a:r>
                    </a:p>
                  </a:txBody>
                  <a:tcPr marL="0" marR="0" marT="0" marB="0" anchor="ctr">
                    <a:lnL>
                      <a:noFill/>
                    </a:lnL>
                    <a:lnR>
                      <a:noFill/>
                    </a:lnR>
                    <a:lnT>
                      <a:noFill/>
                    </a:lnT>
                    <a:lnB>
                      <a:noFill/>
                    </a:lnB>
                  </a:tcPr>
                </a:tc>
                <a:tc rowSpan="4" hMerge="1">
                  <a:txBody>
                    <a:bodyPr/>
                    <a:lstStyle/>
                    <a:p>
                      <a:endParaRPr lang="en-US"/>
                    </a:p>
                  </a:txBody>
                  <a:tcPr/>
                </a:tc>
                <a:tc gridSpan="3">
                  <a:txBody>
                    <a:bodyPr/>
                    <a:lstStyle/>
                    <a:p>
                      <a:pPr algn="l" fontAlgn="b"/>
                      <a:r>
                        <a:rPr lang="en-US" sz="900" b="0" i="0" u="none" strike="noStrike">
                          <a:latin typeface="Arial"/>
                        </a:rPr>
                        <a:t>Requirements Source: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900" b="0" i="0" u="none" strike="noStrike" dirty="0" smtClean="0">
                          <a:latin typeface="Arial"/>
                        </a:rPr>
                        <a:t>Requirements </a:t>
                      </a:r>
                      <a:r>
                        <a:rPr lang="en-US" sz="900" b="0" i="0" u="none" strike="noStrike" dirty="0">
                          <a:latin typeface="Arial"/>
                        </a:rPr>
                        <a:t>Extractor: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r>
              <a:tr h="144780">
                <a:tc gridSpan="2" vMerge="1">
                  <a:txBody>
                    <a:bodyPr/>
                    <a:lstStyle/>
                    <a:p>
                      <a:endParaRPr lang="en-US"/>
                    </a:p>
                  </a:txBody>
                  <a:tcPr/>
                </a:tc>
                <a:tc hMerge="1" vMerge="1">
                  <a:txBody>
                    <a:bodyPr/>
                    <a:lstStyle/>
                    <a:p>
                      <a:endParaRPr lang="en-US"/>
                    </a:p>
                  </a:txBody>
                  <a:tcPr/>
                </a:tc>
                <a:tc gridSpan="3">
                  <a:txBody>
                    <a:bodyPr/>
                    <a:lstStyle/>
                    <a:p>
                      <a:pPr algn="l" fontAlgn="b"/>
                      <a:r>
                        <a:rPr lang="en-US" sz="900" b="0" i="0" u="none" strike="noStrike" dirty="0">
                          <a:latin typeface="Arial"/>
                        </a:rPr>
                        <a:t>Requirements Source: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900" b="0" i="0" u="none" strike="noStrike" dirty="0">
                          <a:latin typeface="Arial"/>
                        </a:rPr>
                        <a:t>Requirements </a:t>
                      </a:r>
                      <a:r>
                        <a:rPr lang="en-US" sz="900" b="0" i="0" u="none" strike="noStrike" dirty="0" err="1">
                          <a:latin typeface="Arial"/>
                        </a:rPr>
                        <a:t>Mapper</a:t>
                      </a:r>
                      <a:r>
                        <a:rPr lang="en-US" sz="900" b="0" i="0" u="none" strike="noStrike" dirty="0">
                          <a:latin typeface="Arial"/>
                        </a:rPr>
                        <a: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r>
              <a:tr h="137160">
                <a:tc gridSpan="2" vMerge="1">
                  <a:txBody>
                    <a:bodyPr/>
                    <a:lstStyle/>
                    <a:p>
                      <a:endParaRPr lang="en-US"/>
                    </a:p>
                  </a:txBody>
                  <a:tcPr/>
                </a:tc>
                <a:tc hMerge="1" vMerge="1">
                  <a:txBody>
                    <a:bodyPr/>
                    <a:lstStyle/>
                    <a:p>
                      <a:endParaRPr lang="en-US"/>
                    </a:p>
                  </a:txBody>
                  <a:tcPr/>
                </a:tc>
                <a:tc gridSpan="3">
                  <a:txBody>
                    <a:bodyPr/>
                    <a:lstStyle/>
                    <a:p>
                      <a:pPr algn="l" fontAlgn="b"/>
                      <a:r>
                        <a:rPr lang="en-US" sz="900" b="0" i="0" u="none" strike="noStrike">
                          <a:latin typeface="Arial"/>
                        </a:rPr>
                        <a:t>Specification Reference: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900" b="0" i="0" u="none" strike="noStrike">
                          <a:latin typeface="Arial"/>
                        </a:rPr>
                        <a:t>Requirements Verifier (Test):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r>
              <a:tr h="129540">
                <a:tc gridSpan="2" vMerge="1">
                  <a:txBody>
                    <a:bodyPr/>
                    <a:lstStyle/>
                    <a:p>
                      <a:endParaRPr lang="en-US"/>
                    </a:p>
                  </a:txBody>
                  <a:tcPr/>
                </a:tc>
                <a:tc hMerge="1" vMerge="1">
                  <a:txBody>
                    <a:bodyPr/>
                    <a:lstStyle/>
                    <a:p>
                      <a:endParaRPr lang="en-US"/>
                    </a:p>
                  </a:txBody>
                  <a:tcPr/>
                </a:tc>
                <a:tc gridSpan="3">
                  <a:txBody>
                    <a:bodyPr/>
                    <a:lstStyle/>
                    <a:p>
                      <a:pPr algn="l" fontAlgn="b"/>
                      <a:r>
                        <a:rPr lang="en-US" sz="900" b="0" i="0" u="none" strike="noStrike">
                          <a:latin typeface="Arial"/>
                        </a:rPr>
                        <a:t>Design Reference: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algn="l" fontAlgn="b"/>
                      <a:r>
                        <a:rPr lang="en-US" sz="900" b="0" i="0" u="none" strike="noStrike">
                          <a:latin typeface="Arial"/>
                        </a:rPr>
                        <a:t>Matrix Reviewer: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a:latin typeface="Arial"/>
                      </a:endParaRPr>
                    </a:p>
                  </a:txBody>
                  <a:tcPr marL="0" marR="0" marT="0" marB="0" anchor="b">
                    <a:lnL>
                      <a:noFill/>
                    </a:lnL>
                    <a:lnR>
                      <a:noFill/>
                    </a:lnR>
                    <a:lnT>
                      <a:noFill/>
                    </a:lnT>
                    <a:lnB>
                      <a:noFill/>
                    </a:lnB>
                  </a:tcPr>
                </a:tc>
                <a:tc>
                  <a:txBody>
                    <a:bodyPr/>
                    <a:lstStyle/>
                    <a:p>
                      <a:pPr algn="l" fontAlgn="b"/>
                      <a:endParaRPr lang="en-US" sz="1050" b="0" i="0" u="none" strike="noStrike" dirty="0">
                        <a:latin typeface="Arial"/>
                      </a:endParaRPr>
                    </a:p>
                  </a:txBody>
                  <a:tcPr marL="0" marR="0" marT="0" marB="0" anchor="b">
                    <a:lnL>
                      <a:noFill/>
                    </a:lnL>
                    <a:lnR>
                      <a:noFill/>
                    </a:lnR>
                    <a:lnT>
                      <a:noFill/>
                    </a:lnT>
                    <a:lnB>
                      <a:noFill/>
                    </a:lnB>
                  </a:tcPr>
                </a:tc>
              </a:tr>
              <a:tr h="245970">
                <a:tc>
                  <a:txBody>
                    <a:bodyPr/>
                    <a:lstStyle/>
                    <a:p>
                      <a:pPr algn="l" fontAlgn="b"/>
                      <a:r>
                        <a:rPr lang="en-US" sz="600" b="0" i="1"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1"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600" b="0" i="1" u="none" strike="noStrike">
                          <a:latin typeface="Arial"/>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600" b="0" i="1" u="none" strike="noStrike">
                          <a:latin typeface="Arial"/>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t"/>
                      <a:r>
                        <a:rPr lang="en-US" sz="600" b="0" i="1" u="none" strike="noStrike">
                          <a:latin typeface="Arial"/>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1"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7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7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7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7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700" b="0" i="0" u="none" strike="noStrike">
                          <a:latin typeface="Arial"/>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723000">
                <a:tc>
                  <a:txBody>
                    <a:bodyPr/>
                    <a:lstStyle/>
                    <a:p>
                      <a:pPr algn="ctr" fontAlgn="t"/>
                      <a:r>
                        <a:rPr lang="en-US" sz="1000" b="1" i="0" u="none" strike="noStrike" dirty="0" err="1">
                          <a:latin typeface="MS Sans Serif"/>
                        </a:rPr>
                        <a:t>Req</a:t>
                      </a:r>
                      <a:r>
                        <a:rPr lang="en-US" sz="1000" b="1" i="0" u="none" strike="noStrike" dirty="0">
                          <a:latin typeface="MS Sans Serif"/>
                        </a:rPr>
                        <a:t> Id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Requirement Name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Requirement detail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Priority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Test Scenario Name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err="1">
                          <a:latin typeface="MS Sans Serif"/>
                        </a:rPr>
                        <a:t>Req</a:t>
                      </a:r>
                      <a:r>
                        <a:rPr lang="en-US" sz="1000" b="1" i="0" u="none" strike="noStrike" dirty="0">
                          <a:latin typeface="MS Sans Serif"/>
                        </a:rPr>
                        <a:t> Type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Test Method</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Status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Owner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n-US" sz="1000" b="1" i="0" u="none" strike="noStrike" dirty="0">
                          <a:latin typeface="MS Sans Serif"/>
                        </a:rPr>
                        <a:t>Comments</a:t>
                      </a:r>
                    </a:p>
                  </a:txBody>
                  <a:tcPr marL="0" marR="0" marT="0"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700" b="0" i="0" u="none" strike="noStrike" dirty="0">
                          <a:latin typeface="Arial"/>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r>
              <a:tr h="192464">
                <a:tc>
                  <a:txBody>
                    <a:bodyPr/>
                    <a:lstStyle/>
                    <a:p>
                      <a:pPr algn="l" fontAlgn="t"/>
                      <a:r>
                        <a:rPr lang="en-US" sz="600" b="1" i="0" u="none" strike="noStrike">
                          <a:latin typeface="MS Sans Serif"/>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1" i="0" u="none" strike="noStrike">
                          <a:latin typeface="Arial"/>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latin typeface="MS Sans Serif"/>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latin typeface="MS Sans Serif"/>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latin typeface="MS Sans Serif"/>
                        </a:rPr>
                        <a:t> </a:t>
                      </a:r>
                    </a:p>
                  </a:txBody>
                  <a:tcPr marL="0" marR="0" marT="0"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dirty="0">
                          <a:latin typeface="MS Sans Serif"/>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latin typeface="MS Sans Serif"/>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dirty="0">
                          <a:latin typeface="MS Sans Serif"/>
                        </a:rPr>
                        <a:t> </a:t>
                      </a:r>
                    </a:p>
                  </a:txBody>
                  <a:tcPr marL="0" marR="0" marT="0"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a:latin typeface="MS Sans Serif"/>
                        </a:rPr>
                        <a:t> </a:t>
                      </a:r>
                    </a:p>
                  </a:txBody>
                  <a:tcPr marL="0" marR="0" marT="0"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600" b="0" i="0" u="none" strike="noStrike" dirty="0">
                          <a:latin typeface="MS Sans Serif"/>
                        </a:rPr>
                        <a:t> </a:t>
                      </a:r>
                    </a:p>
                  </a:txBody>
                  <a:tcPr marL="0" marR="0" marT="0"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91139" name="Object 3"/>
          <p:cNvGraphicFramePr>
            <a:graphicFrameLocks noChangeAspect="1"/>
          </p:cNvGraphicFramePr>
          <p:nvPr/>
        </p:nvGraphicFramePr>
        <p:xfrm>
          <a:off x="990600" y="4876800"/>
          <a:ext cx="7886700" cy="1571625"/>
        </p:xfrm>
        <a:graphic>
          <a:graphicData uri="http://schemas.openxmlformats.org/presentationml/2006/ole">
            <mc:AlternateContent xmlns:mc="http://schemas.openxmlformats.org/markup-compatibility/2006">
              <mc:Choice xmlns:v="urn:schemas-microsoft-com:vml" Requires="v">
                <p:oleObj spid="_x0000_s91140" name="Worksheet" r:id="rId4" imgW="7886801" imgH="1571557" progId="Excel.Sheet.8">
                  <p:embed/>
                </p:oleObj>
              </mc:Choice>
              <mc:Fallback>
                <p:oleObj name="Worksheet" r:id="rId4" imgW="7886801" imgH="1571557" progId="Excel.Shee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876800"/>
                        <a:ext cx="78867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MBSE Tools</a:t>
            </a:r>
            <a:endParaRPr lang="en-US" dirty="0"/>
          </a:p>
        </p:txBody>
      </p:sp>
      <p:sp>
        <p:nvSpPr>
          <p:cNvPr id="3" name="Content Placeholder 2"/>
          <p:cNvSpPr>
            <a:spLocks noGrp="1"/>
          </p:cNvSpPr>
          <p:nvPr>
            <p:ph idx="1"/>
          </p:nvPr>
        </p:nvSpPr>
        <p:spPr>
          <a:xfrm>
            <a:off x="3505200" y="1524000"/>
            <a:ext cx="5638800" cy="1066800"/>
          </a:xfrm>
        </p:spPr>
        <p:txBody>
          <a:bodyPr>
            <a:normAutofit fontScale="70000" lnSpcReduction="20000"/>
          </a:bodyPr>
          <a:lstStyle/>
          <a:p>
            <a:r>
              <a:rPr lang="en-US" dirty="0" smtClean="0"/>
              <a:t>Many relationships across many diagrams</a:t>
            </a:r>
          </a:p>
          <a:p>
            <a:r>
              <a:rPr lang="en-US" dirty="0" smtClean="0"/>
              <a:t>Traceability is a embedded menu per element</a:t>
            </a:r>
            <a:endParaRPr lang="en-US" dirty="0"/>
          </a:p>
        </p:txBody>
      </p:sp>
      <p:sp>
        <p:nvSpPr>
          <p:cNvPr id="4" name="Slide Number Placeholder 3"/>
          <p:cNvSpPr>
            <a:spLocks noGrp="1"/>
          </p:cNvSpPr>
          <p:nvPr>
            <p:ph type="sldNum" sz="quarter" idx="12"/>
          </p:nvPr>
        </p:nvSpPr>
        <p:spPr/>
        <p:txBody>
          <a:bodyPr/>
          <a:lstStyle/>
          <a:p>
            <a:pPr>
              <a:defRPr/>
            </a:pPr>
            <a:fld id="{2C4FF13E-8EA2-44D3-B4D9-3CA1386025B2}" type="slidenum">
              <a:rPr lang="en-US" smtClean="0">
                <a:solidFill>
                  <a:srgbClr val="000000"/>
                </a:solidFill>
              </a:rPr>
              <a:pPr>
                <a:defRPr/>
              </a:pPr>
              <a:t>9</a:t>
            </a:fld>
            <a:endParaRPr lang="en-US">
              <a:solidFill>
                <a:srgbClr val="000000"/>
              </a:solidFill>
            </a:endParaRPr>
          </a:p>
        </p:txBody>
      </p:sp>
      <p:pic>
        <p:nvPicPr>
          <p:cNvPr id="96258" name="Picture 2"/>
          <p:cNvPicPr>
            <a:picLocks noChangeAspect="1" noChangeArrowheads="1"/>
          </p:cNvPicPr>
          <p:nvPr/>
        </p:nvPicPr>
        <p:blipFill>
          <a:blip r:embed="rId3" cstate="print"/>
          <a:srcRect/>
          <a:stretch>
            <a:fillRect/>
          </a:stretch>
        </p:blipFill>
        <p:spPr bwMode="auto">
          <a:xfrm>
            <a:off x="152400" y="1295400"/>
            <a:ext cx="3187443" cy="1524000"/>
          </a:xfrm>
          <a:prstGeom prst="rect">
            <a:avLst/>
          </a:prstGeom>
          <a:noFill/>
          <a:ln w="12700">
            <a:solidFill>
              <a:schemeClr val="tx1"/>
            </a:solidFill>
            <a:miter lim="800000"/>
            <a:headEnd/>
            <a:tailEnd/>
          </a:ln>
        </p:spPr>
      </p:pic>
      <p:pic>
        <p:nvPicPr>
          <p:cNvPr id="96259" name="Picture 3"/>
          <p:cNvPicPr>
            <a:picLocks noChangeAspect="1" noChangeArrowheads="1"/>
          </p:cNvPicPr>
          <p:nvPr/>
        </p:nvPicPr>
        <p:blipFill>
          <a:blip r:embed="rId4" cstate="print"/>
          <a:srcRect/>
          <a:stretch>
            <a:fillRect/>
          </a:stretch>
        </p:blipFill>
        <p:spPr bwMode="auto">
          <a:xfrm>
            <a:off x="1920969" y="2952750"/>
            <a:ext cx="5699031" cy="375285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2590</TotalTime>
  <Words>2161</Words>
  <Application>Microsoft Office PowerPoint</Application>
  <PresentationFormat>On-screen Show (4:3)</PresentationFormat>
  <Paragraphs>592</Paragraphs>
  <Slides>35</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3</vt:i4>
      </vt:variant>
      <vt:variant>
        <vt:lpstr>Slide Titles</vt:lpstr>
      </vt:variant>
      <vt:variant>
        <vt:i4>35</vt:i4>
      </vt:variant>
    </vt:vector>
  </HeadingPairs>
  <TitlesOfParts>
    <vt:vector size="50" baseType="lpstr">
      <vt:lpstr>Arial</vt:lpstr>
      <vt:lpstr>Arial Narrow</vt:lpstr>
      <vt:lpstr>Calibri</vt:lpstr>
      <vt:lpstr>MS Sans Serif</vt:lpstr>
      <vt:lpstr>Palatino</vt:lpstr>
      <vt:lpstr>Symbol</vt:lpstr>
      <vt:lpstr>Times New Roman</vt:lpstr>
      <vt:lpstr>Wingdings</vt:lpstr>
      <vt:lpstr>ヒラギノ明朝 ProN W3</vt:lpstr>
      <vt:lpstr>ヒラギノ角ゴ Pro W3</vt:lpstr>
      <vt:lpstr>Default Design</vt:lpstr>
      <vt:lpstr>1_Default Design</vt:lpstr>
      <vt:lpstr>Worksheet</vt:lpstr>
      <vt:lpstr>Equation</vt:lpstr>
      <vt:lpstr>Image</vt:lpstr>
      <vt:lpstr>Lines of Sight and Provable Traceability</vt:lpstr>
      <vt:lpstr>Presentation Outline</vt:lpstr>
      <vt:lpstr>Why traceability is important</vt:lpstr>
      <vt:lpstr>The old, “what the customer wanted”</vt:lpstr>
      <vt:lpstr>Traceability = Reification-1</vt:lpstr>
      <vt:lpstr>DoD’s Joint Information Environment (JIE) Project</vt:lpstr>
      <vt:lpstr>Challenges with traceability</vt:lpstr>
      <vt:lpstr>Document Oriented</vt:lpstr>
      <vt:lpstr>MBSE Tools</vt:lpstr>
      <vt:lpstr>Ontology and predicate calculus of traceability </vt:lpstr>
      <vt:lpstr>IDEAS Summary</vt:lpstr>
      <vt:lpstr>Notation for WholePart</vt:lpstr>
      <vt:lpstr>Validation for Relationship Type: wholePart</vt:lpstr>
      <vt:lpstr>Validation for Relationship Type: WholePartType</vt:lpstr>
      <vt:lpstr>Notation for Overlap</vt:lpstr>
      <vt:lpstr>Validation for Relationship Type: overlap</vt:lpstr>
      <vt:lpstr>Validation for Relationship Type: OverlapType</vt:lpstr>
      <vt:lpstr>Notation for spatio-temporal merges</vt:lpstr>
      <vt:lpstr>Application to architectural patterns </vt:lpstr>
      <vt:lpstr>Reification of Capabilities</vt:lpstr>
      <vt:lpstr>Capability</vt:lpstr>
      <vt:lpstr>Predicate Calculus of Capability Traceability – Desired Effects</vt:lpstr>
      <vt:lpstr>Predicate Calculus of Capability Traceability – Tasks &amp; Conditions</vt:lpstr>
      <vt:lpstr>Reification of Activities</vt:lpstr>
      <vt:lpstr>Activity</vt:lpstr>
      <vt:lpstr>Reification of Resource Flow</vt:lpstr>
      <vt:lpstr>Resource Flow</vt:lpstr>
      <vt:lpstr>Summary</vt:lpstr>
      <vt:lpstr>Questions?</vt:lpstr>
      <vt:lpstr>Backups</vt:lpstr>
      <vt:lpstr>How US DoD Thinks of Architectural Descriptions</vt:lpstr>
      <vt:lpstr>Before-after Notation</vt:lpstr>
      <vt:lpstr>Validation for Relationship Type: beforeAfter</vt:lpstr>
      <vt:lpstr>Validation for Relationship Type: BeforeAfterType</vt:lpstr>
      <vt:lpstr>Predicate Calculus of Activity Traceability – Rules</vt:lpstr>
    </vt:vector>
  </TitlesOfParts>
  <Company>dm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DoDAF and Systems Engineering:  Refinements Levels and Traceability</dc:title>
  <dc:creator>dm</dc:creator>
  <cp:lastModifiedBy>davem</cp:lastModifiedBy>
  <cp:revision>173</cp:revision>
  <dcterms:created xsi:type="dcterms:W3CDTF">2013-10-11T15:54:30Z</dcterms:created>
  <dcterms:modified xsi:type="dcterms:W3CDTF">2016-06-10T16:53:20Z</dcterms:modified>
</cp:coreProperties>
</file>